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Slides/notesSlide13.xml" ContentType="application/vnd.openxmlformats-officedocument.presentationml.notesSlide+xml"/>
  <Override PartName="/ppt/notesSlides/notesSlide46.xml" ContentType="application/vnd.openxmlformats-officedocument.presentationml.notesSlide+xml"/>
  <Override PartName="/ppt/notesSlides/notesSlide72.xml" ContentType="application/vnd.openxmlformats-officedocument.presentationml.notesSlide+xml"/>
  <Override PartName="/ppt/notesSlides/notesSlide71.xml" ContentType="application/vnd.openxmlformats-officedocument.presentationml.notesSlide+xml"/>
  <Override PartName="/ppt/notesSlides/notesSlide30.xml" ContentType="application/vnd.openxmlformats-officedocument.presentationml.notesSlide+xml"/>
  <Override PartName="/ppt/notesSlides/notesSlide7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4.xml" ContentType="application/vnd.openxmlformats-officedocument.presentationml.notesSlide+xml"/>
  <Override PartName="/ppt/notesSlides/notesSlide35.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xml" ContentType="application/vnd.openxmlformats-officedocument.presentationml.notesSlide+xml"/>
  <Override PartName="/ppt/notesSlides/notesSlide41.xml" ContentType="application/vnd.openxmlformats-officedocument.presentationml.notesSlide+xml"/>
  <Override PartName="/ppt/notesSlides/notesSlide43.xml" ContentType="application/vnd.openxmlformats-officedocument.presentationml.notesSlide+xml"/>
  <Override PartName="/ppt/notesSlides/notesSlide16.xml" ContentType="application/vnd.openxmlformats-officedocument.presentationml.notesSlide+xml"/>
  <Override PartName="/ppt/notesSlides/notesSlide31.xml" ContentType="application/vnd.openxmlformats-officedocument.presentationml.notesSlide+xml"/>
  <Override PartName="/ppt/notesSlides/notesSlide25.xml" ContentType="application/vnd.openxmlformats-officedocument.presentationml.notesSlide+xml"/>
  <Override PartName="/ppt/notesSlides/notesSlide39.xml" ContentType="application/vnd.openxmlformats-officedocument.presentationml.notesSlide+xml"/>
  <Override PartName="/ppt/notesSlides/notesSlide3.xml" ContentType="application/vnd.openxmlformats-officedocument.presentationml.notesSlide+xml"/>
  <Override PartName="/ppt/notesSlides/notesSlide17.xml" ContentType="application/vnd.openxmlformats-officedocument.presentationml.notesSlide+xml"/>
  <Override PartName="/ppt/notesSlides/notesSlide69.xml" ContentType="application/vnd.openxmlformats-officedocument.presentationml.notesSlide+xml"/>
  <Override PartName="/ppt/notesSlides/notesSlide36.xml" ContentType="application/vnd.openxmlformats-officedocument.presentationml.notesSlide+xml"/>
  <Override PartName="/ppt/notesSlides/notesSlide26.xml" ContentType="application/vnd.openxmlformats-officedocument.presentationml.notesSlide+xml"/>
  <Override PartName="/ppt/notesSlides/notesSlide18.xml" ContentType="application/vnd.openxmlformats-officedocument.presentationml.notesSlide+xml"/>
  <Override PartName="/ppt/notesSlides/notesSlide32.xml" ContentType="application/vnd.openxmlformats-officedocument.presentationml.notesSlide+xml"/>
  <Override PartName="/ppt/notesSlides/notesSlide48.xml" ContentType="application/vnd.openxmlformats-officedocument.presentationml.notesSlide+xml"/>
  <Override PartName="/ppt/notesSlides/notesSlide4.xml" ContentType="application/vnd.openxmlformats-officedocument.presentationml.notesSlide+xml"/>
  <Override PartName="/ppt/notesSlides/notesSlide47.xml" ContentType="application/vnd.openxmlformats-officedocument.presentationml.notesSlide+xml"/>
  <Override PartName="/ppt/notesSlides/notesSlide19.xml" ContentType="application/vnd.openxmlformats-officedocument.presentationml.notesSlide+xml"/>
  <Override PartName="/ppt/notesSlides/notesSlide5.xml" ContentType="application/vnd.openxmlformats-officedocument.presentationml.notesSlide+xml"/>
  <Override PartName="/ppt/notesSlides/notesSlide27.xml" ContentType="application/vnd.openxmlformats-officedocument.presentationml.notesSlide+xml"/>
  <Override PartName="/ppt/notesSlides/notesSlide42.xml" ContentType="application/vnd.openxmlformats-officedocument.presentationml.notesSlide+xml"/>
  <Override PartName="/ppt/notesSlides/notesSlide6.xml" ContentType="application/vnd.openxmlformats-officedocument.presentationml.notesSlide+xml"/>
  <Override PartName="/ppt/notesSlides/notesSlide20.xml" ContentType="application/vnd.openxmlformats-officedocument.presentationml.notesSlide+xml"/>
  <Override PartName="/ppt/notesSlides/notesSlide33.xml" ContentType="application/vnd.openxmlformats-officedocument.presentationml.notesSlide+xml"/>
  <Override PartName="/ppt/notesSlides/notesSlide7.xml" ContentType="application/vnd.openxmlformats-officedocument.presentationml.notesSlide+xml"/>
  <Override PartName="/ppt/notesSlides/notesSlide37.xml" ContentType="application/vnd.openxmlformats-officedocument.presentationml.notesSlide+xml"/>
  <Override PartName="/ppt/notesSlides/notesSlide28.xml" ContentType="application/vnd.openxmlformats-officedocument.presentationml.notesSlide+xml"/>
  <Override PartName="/ppt/notesSlides/notesSlide21.xml" ContentType="application/vnd.openxmlformats-officedocument.presentationml.notesSlide+xml"/>
  <Override PartName="/ppt/notesSlides/notesSlide8.xml" ContentType="application/vnd.openxmlformats-officedocument.presentationml.notesSlide+xml"/>
  <Override PartName="/ppt/notesSlides/notesSlide40.xml" ContentType="application/vnd.openxmlformats-officedocument.presentationml.notesSlide+xml"/>
  <Override PartName="/ppt/notesSlides/notesSlide45.xml" ContentType="application/vnd.openxmlformats-officedocument.presentationml.notesSlide+xml"/>
  <Override PartName="/ppt/notesSlides/notesSlide9.xml" ContentType="application/vnd.openxmlformats-officedocument.presentationml.notesSlide+xml"/>
  <Override PartName="/ppt/notesSlides/notesSlide34.xml" ContentType="application/vnd.openxmlformats-officedocument.presentationml.notesSlide+xml"/>
  <Override PartName="/ppt/notesSlides/notesSlide22.xml" ContentType="application/vnd.openxmlformats-officedocument.presentationml.notesSlide+xml"/>
  <Override PartName="/ppt/notesSlides/notesSlide10.xml" ContentType="application/vnd.openxmlformats-officedocument.presentationml.notesSlide+xml"/>
  <Override PartName="/ppt/notesSlides/notesSlide29.xml" ContentType="application/vnd.openxmlformats-officedocument.presentationml.notesSlide+xml"/>
  <Override PartName="/ppt/notesSlides/notesSlide11.xml" ContentType="application/vnd.openxmlformats-officedocument.presentationml.notesSlide+xml"/>
  <Override PartName="/ppt/notesSlides/notesSlide44.xml" ContentType="application/vnd.openxmlformats-officedocument.presentationml.notesSlide+xml"/>
  <Override PartName="/ppt/notesSlides/notesSlide12.xml" ContentType="application/vnd.openxmlformats-officedocument.presentationml.notesSlide+xml"/>
  <Override PartName="/ppt/notesSlides/notesSlide38.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81"/>
  </p:notesMasterIdLst>
  <p:handoutMasterIdLst>
    <p:handoutMasterId r:id="rId82"/>
  </p:handoutMasterIdLst>
  <p:sldIdLst>
    <p:sldId id="408" r:id="rId2"/>
    <p:sldId id="417" r:id="rId3"/>
    <p:sldId id="416" r:id="rId4"/>
    <p:sldId id="441" r:id="rId5"/>
    <p:sldId id="438" r:id="rId6"/>
    <p:sldId id="439" r:id="rId7"/>
    <p:sldId id="440" r:id="rId8"/>
    <p:sldId id="442" r:id="rId9"/>
    <p:sldId id="443" r:id="rId10"/>
    <p:sldId id="444" r:id="rId11"/>
    <p:sldId id="445" r:id="rId12"/>
    <p:sldId id="458" r:id="rId13"/>
    <p:sldId id="457" r:id="rId14"/>
    <p:sldId id="456" r:id="rId15"/>
    <p:sldId id="461" r:id="rId16"/>
    <p:sldId id="524" r:id="rId17"/>
    <p:sldId id="472" r:id="rId18"/>
    <p:sldId id="462" r:id="rId19"/>
    <p:sldId id="463" r:id="rId20"/>
    <p:sldId id="464" r:id="rId21"/>
    <p:sldId id="465" r:id="rId22"/>
    <p:sldId id="466" r:id="rId23"/>
    <p:sldId id="467" r:id="rId24"/>
    <p:sldId id="468" r:id="rId25"/>
    <p:sldId id="469" r:id="rId26"/>
    <p:sldId id="470" r:id="rId27"/>
    <p:sldId id="471" r:id="rId28"/>
    <p:sldId id="473" r:id="rId29"/>
    <p:sldId id="474" r:id="rId30"/>
    <p:sldId id="475" r:id="rId31"/>
    <p:sldId id="476" r:id="rId32"/>
    <p:sldId id="477" r:id="rId33"/>
    <p:sldId id="478" r:id="rId34"/>
    <p:sldId id="514" r:id="rId35"/>
    <p:sldId id="515" r:id="rId36"/>
    <p:sldId id="516" r:id="rId37"/>
    <p:sldId id="517" r:id="rId38"/>
    <p:sldId id="518" r:id="rId39"/>
    <p:sldId id="519" r:id="rId40"/>
    <p:sldId id="520" r:id="rId41"/>
    <p:sldId id="521" r:id="rId42"/>
    <p:sldId id="522" r:id="rId43"/>
    <p:sldId id="523" r:id="rId44"/>
    <p:sldId id="487" r:id="rId45"/>
    <p:sldId id="488" r:id="rId46"/>
    <p:sldId id="489" r:id="rId47"/>
    <p:sldId id="490" r:id="rId48"/>
    <p:sldId id="491" r:id="rId49"/>
    <p:sldId id="492" r:id="rId50"/>
    <p:sldId id="493" r:id="rId51"/>
    <p:sldId id="494" r:id="rId52"/>
    <p:sldId id="495" r:id="rId53"/>
    <p:sldId id="496" r:id="rId54"/>
    <p:sldId id="497" r:id="rId55"/>
    <p:sldId id="503" r:id="rId56"/>
    <p:sldId id="480" r:id="rId57"/>
    <p:sldId id="486" r:id="rId58"/>
    <p:sldId id="481" r:id="rId59"/>
    <p:sldId id="482" r:id="rId60"/>
    <p:sldId id="500" r:id="rId61"/>
    <p:sldId id="484" r:id="rId62"/>
    <p:sldId id="485" r:id="rId63"/>
    <p:sldId id="498" r:id="rId64"/>
    <p:sldId id="499" r:id="rId65"/>
    <p:sldId id="479" r:id="rId66"/>
    <p:sldId id="483" r:id="rId67"/>
    <p:sldId id="504" r:id="rId68"/>
    <p:sldId id="505" r:id="rId69"/>
    <p:sldId id="509" r:id="rId70"/>
    <p:sldId id="510" r:id="rId71"/>
    <p:sldId id="511" r:id="rId72"/>
    <p:sldId id="512" r:id="rId73"/>
    <p:sldId id="513" r:id="rId74"/>
    <p:sldId id="506" r:id="rId75"/>
    <p:sldId id="507" r:id="rId76"/>
    <p:sldId id="508" r:id="rId77"/>
    <p:sldId id="501" r:id="rId78"/>
    <p:sldId id="502" r:id="rId79"/>
    <p:sldId id="415" r:id="rId80"/>
  </p:sldIdLst>
  <p:sldSz cx="12192000" cy="6858000"/>
  <p:notesSz cx="7315200" cy="96012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אריה מצליח" initials="אמ" lastIdx="1" clrIdx="0"/>
  <p:cmAuthor id="2" name="אריה מצליח" initials="אמ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B71"/>
    <a:srgbClr val="FFCC99"/>
    <a:srgbClr val="149AAC"/>
    <a:srgbClr val="FFCC66"/>
    <a:srgbClr val="336699"/>
    <a:srgbClr val="304F66"/>
    <a:srgbClr val="0000FF"/>
    <a:srgbClr val="DBDBDB"/>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סגנון ביניים 2 - הדגשה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437" autoAdjust="0"/>
    <p:restoredTop sz="86405" autoAdjust="0"/>
  </p:normalViewPr>
  <p:slideViewPr>
    <p:cSldViewPr>
      <p:cViewPr varScale="1">
        <p:scale>
          <a:sx n="61" d="100"/>
          <a:sy n="61" d="100"/>
        </p:scale>
        <p:origin x="53" y="27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0" d="100"/>
          <a:sy n="50" d="100"/>
        </p:scale>
        <p:origin x="-2672" y="-68"/>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89" Type="http://schemas.openxmlformats.org/officeDocument/2006/relationships/customXml" Target="../customXml/item2.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ustomXml" Target="../customXml/item3.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88"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4145286" y="3"/>
            <a:ext cx="3169920" cy="480060"/>
          </a:xfrm>
          <a:prstGeom prst="rect">
            <a:avLst/>
          </a:prstGeom>
        </p:spPr>
        <p:txBody>
          <a:bodyPr vert="horz" lIns="95821" tIns="47911" rIns="95821" bIns="47911" rtlCol="1"/>
          <a:lstStyle>
            <a:lvl1pPr algn="r">
              <a:defRPr sz="1200"/>
            </a:lvl1pPr>
          </a:lstStyle>
          <a:p>
            <a:endParaRPr lang="he-IL"/>
          </a:p>
        </p:txBody>
      </p:sp>
      <p:sp>
        <p:nvSpPr>
          <p:cNvPr id="3" name="מציין מיקום של תאריך 2"/>
          <p:cNvSpPr>
            <a:spLocks noGrp="1"/>
          </p:cNvSpPr>
          <p:nvPr>
            <p:ph type="dt" sz="quarter" idx="1"/>
          </p:nvPr>
        </p:nvSpPr>
        <p:spPr>
          <a:xfrm>
            <a:off x="1700" y="3"/>
            <a:ext cx="3169920" cy="480060"/>
          </a:xfrm>
          <a:prstGeom prst="rect">
            <a:avLst/>
          </a:prstGeom>
        </p:spPr>
        <p:txBody>
          <a:bodyPr vert="horz" lIns="95821" tIns="47911" rIns="95821" bIns="47911" rtlCol="1"/>
          <a:lstStyle>
            <a:lvl1pPr algn="l">
              <a:defRPr sz="1200"/>
            </a:lvl1pPr>
          </a:lstStyle>
          <a:p>
            <a:fld id="{B3388EB0-569D-4E01-9AA6-264BEE8CAE13}" type="datetimeFigureOut">
              <a:rPr lang="he-IL" smtClean="0"/>
              <a:t>כ"ט/תמוז/תשפ"ד</a:t>
            </a:fld>
            <a:endParaRPr lang="he-IL"/>
          </a:p>
        </p:txBody>
      </p:sp>
      <p:sp>
        <p:nvSpPr>
          <p:cNvPr id="4" name="מציין מיקום של כותרת תחתונה 3"/>
          <p:cNvSpPr>
            <a:spLocks noGrp="1"/>
          </p:cNvSpPr>
          <p:nvPr>
            <p:ph type="ftr" sz="quarter" idx="2"/>
          </p:nvPr>
        </p:nvSpPr>
        <p:spPr>
          <a:xfrm>
            <a:off x="4145286" y="9119475"/>
            <a:ext cx="3169920" cy="480060"/>
          </a:xfrm>
          <a:prstGeom prst="rect">
            <a:avLst/>
          </a:prstGeom>
        </p:spPr>
        <p:txBody>
          <a:bodyPr vert="horz" lIns="95821" tIns="47911" rIns="95821" bIns="47911"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1700" y="9119475"/>
            <a:ext cx="3169920" cy="480060"/>
          </a:xfrm>
          <a:prstGeom prst="rect">
            <a:avLst/>
          </a:prstGeom>
        </p:spPr>
        <p:txBody>
          <a:bodyPr vert="horz" lIns="95821" tIns="47911" rIns="95821" bIns="47911" rtlCol="1" anchor="b"/>
          <a:lstStyle>
            <a:lvl1pPr algn="l">
              <a:defRPr sz="1200"/>
            </a:lvl1pPr>
          </a:lstStyle>
          <a:p>
            <a:fld id="{9D00F1CA-4C1F-48AC-9E20-D0E28D8E9131}" type="slidenum">
              <a:rPr lang="he-IL" smtClean="0"/>
              <a:t>‹#›</a:t>
            </a:fld>
            <a:endParaRPr lang="he-IL"/>
          </a:p>
        </p:txBody>
      </p:sp>
    </p:spTree>
    <p:extLst>
      <p:ext uri="{BB962C8B-B14F-4D97-AF65-F5344CB8AC3E}">
        <p14:creationId xmlns:p14="http://schemas.microsoft.com/office/powerpoint/2010/main" val="3013955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4145286" y="3"/>
            <a:ext cx="3169920" cy="480060"/>
          </a:xfrm>
          <a:prstGeom prst="rect">
            <a:avLst/>
          </a:prstGeom>
        </p:spPr>
        <p:txBody>
          <a:bodyPr vert="horz" lIns="95821" tIns="47911" rIns="95821" bIns="47911" rtlCol="1"/>
          <a:lstStyle>
            <a:lvl1pPr algn="r">
              <a:defRPr sz="1200"/>
            </a:lvl1pPr>
          </a:lstStyle>
          <a:p>
            <a:endParaRPr lang="he-IL"/>
          </a:p>
        </p:txBody>
      </p:sp>
      <p:sp>
        <p:nvSpPr>
          <p:cNvPr id="3" name="מציין מיקום של תאריך 2"/>
          <p:cNvSpPr>
            <a:spLocks noGrp="1"/>
          </p:cNvSpPr>
          <p:nvPr>
            <p:ph type="dt" idx="1"/>
          </p:nvPr>
        </p:nvSpPr>
        <p:spPr>
          <a:xfrm>
            <a:off x="1700" y="3"/>
            <a:ext cx="3169920" cy="480060"/>
          </a:xfrm>
          <a:prstGeom prst="rect">
            <a:avLst/>
          </a:prstGeom>
        </p:spPr>
        <p:txBody>
          <a:bodyPr vert="horz" lIns="95821" tIns="47911" rIns="95821" bIns="47911" rtlCol="1"/>
          <a:lstStyle>
            <a:lvl1pPr algn="l">
              <a:defRPr sz="1200"/>
            </a:lvl1pPr>
          </a:lstStyle>
          <a:p>
            <a:fld id="{6DB06748-8FCF-41A9-B6FE-D45078316260}" type="datetimeFigureOut">
              <a:rPr lang="he-IL" smtClean="0"/>
              <a:t>כ"ט/תמוז/תשפ"ד</a:t>
            </a:fld>
            <a:endParaRPr lang="he-IL"/>
          </a:p>
        </p:txBody>
      </p:sp>
      <p:sp>
        <p:nvSpPr>
          <p:cNvPr id="4" name="מציין מיקום של תמונת שקופית 3"/>
          <p:cNvSpPr>
            <a:spLocks noGrp="1" noRot="1" noChangeAspect="1"/>
          </p:cNvSpPr>
          <p:nvPr>
            <p:ph type="sldImg" idx="2"/>
          </p:nvPr>
        </p:nvSpPr>
        <p:spPr>
          <a:xfrm>
            <a:off x="454025" y="715963"/>
            <a:ext cx="6407150" cy="3603625"/>
          </a:xfrm>
          <a:prstGeom prst="rect">
            <a:avLst/>
          </a:prstGeom>
          <a:noFill/>
          <a:ln w="12700">
            <a:solidFill>
              <a:prstClr val="black"/>
            </a:solidFill>
          </a:ln>
        </p:spPr>
        <p:txBody>
          <a:bodyPr vert="horz" lIns="95821" tIns="47911" rIns="95821" bIns="47911" rtlCol="1" anchor="ctr"/>
          <a:lstStyle/>
          <a:p>
            <a:endParaRPr lang="he-IL"/>
          </a:p>
        </p:txBody>
      </p:sp>
      <p:sp>
        <p:nvSpPr>
          <p:cNvPr id="5" name="מציין מיקום של הערות 4"/>
          <p:cNvSpPr>
            <a:spLocks noGrp="1"/>
          </p:cNvSpPr>
          <p:nvPr>
            <p:ph type="body" sz="quarter" idx="3"/>
          </p:nvPr>
        </p:nvSpPr>
        <p:spPr>
          <a:xfrm>
            <a:off x="731522" y="4560573"/>
            <a:ext cx="5852160" cy="4320540"/>
          </a:xfrm>
          <a:prstGeom prst="rect">
            <a:avLst/>
          </a:prstGeom>
        </p:spPr>
        <p:txBody>
          <a:bodyPr vert="horz" lIns="95821" tIns="47911" rIns="95821" bIns="47911"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4145286" y="9119475"/>
            <a:ext cx="3169920" cy="480060"/>
          </a:xfrm>
          <a:prstGeom prst="rect">
            <a:avLst/>
          </a:prstGeom>
        </p:spPr>
        <p:txBody>
          <a:bodyPr vert="horz" lIns="95821" tIns="47911" rIns="95821" bIns="47911"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700" y="9119475"/>
            <a:ext cx="3169920" cy="480060"/>
          </a:xfrm>
          <a:prstGeom prst="rect">
            <a:avLst/>
          </a:prstGeom>
        </p:spPr>
        <p:txBody>
          <a:bodyPr vert="horz" lIns="95821" tIns="47911" rIns="95821" bIns="47911" rtlCol="1" anchor="b"/>
          <a:lstStyle>
            <a:lvl1pPr algn="l">
              <a:defRPr sz="1200"/>
            </a:lvl1pPr>
          </a:lstStyle>
          <a:p>
            <a:fld id="{16664576-C281-4047-B8AB-3BCA932E4238}" type="slidenum">
              <a:rPr lang="he-IL" smtClean="0"/>
              <a:t>‹#›</a:t>
            </a:fld>
            <a:endParaRPr lang="he-IL"/>
          </a:p>
        </p:txBody>
      </p:sp>
    </p:spTree>
    <p:extLst>
      <p:ext uri="{BB962C8B-B14F-4D97-AF65-F5344CB8AC3E}">
        <p14:creationId xmlns:p14="http://schemas.microsoft.com/office/powerpoint/2010/main" val="208885539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1</a:t>
            </a:fld>
            <a:endParaRPr lang="he-IL" dirty="0"/>
          </a:p>
        </p:txBody>
      </p:sp>
    </p:spTree>
    <p:extLst>
      <p:ext uri="{BB962C8B-B14F-4D97-AF65-F5344CB8AC3E}">
        <p14:creationId xmlns:p14="http://schemas.microsoft.com/office/powerpoint/2010/main" val="1740774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12</a:t>
            </a:fld>
            <a:endParaRPr lang="he-IL" dirty="0"/>
          </a:p>
        </p:txBody>
      </p:sp>
    </p:spTree>
    <p:extLst>
      <p:ext uri="{BB962C8B-B14F-4D97-AF65-F5344CB8AC3E}">
        <p14:creationId xmlns:p14="http://schemas.microsoft.com/office/powerpoint/2010/main" val="2985720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13</a:t>
            </a:fld>
            <a:endParaRPr lang="he-IL" dirty="0"/>
          </a:p>
        </p:txBody>
      </p:sp>
    </p:spTree>
    <p:extLst>
      <p:ext uri="{BB962C8B-B14F-4D97-AF65-F5344CB8AC3E}">
        <p14:creationId xmlns:p14="http://schemas.microsoft.com/office/powerpoint/2010/main" val="595010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14</a:t>
            </a:fld>
            <a:endParaRPr lang="he-IL" dirty="0"/>
          </a:p>
        </p:txBody>
      </p:sp>
    </p:spTree>
    <p:extLst>
      <p:ext uri="{BB962C8B-B14F-4D97-AF65-F5344CB8AC3E}">
        <p14:creationId xmlns:p14="http://schemas.microsoft.com/office/powerpoint/2010/main" val="3102841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15</a:t>
            </a:fld>
            <a:endParaRPr lang="he-IL" dirty="0"/>
          </a:p>
        </p:txBody>
      </p:sp>
    </p:spTree>
    <p:extLst>
      <p:ext uri="{BB962C8B-B14F-4D97-AF65-F5344CB8AC3E}">
        <p14:creationId xmlns:p14="http://schemas.microsoft.com/office/powerpoint/2010/main" val="3651196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16</a:t>
            </a:fld>
            <a:endParaRPr lang="he-IL" dirty="0"/>
          </a:p>
        </p:txBody>
      </p:sp>
    </p:spTree>
    <p:extLst>
      <p:ext uri="{BB962C8B-B14F-4D97-AF65-F5344CB8AC3E}">
        <p14:creationId xmlns:p14="http://schemas.microsoft.com/office/powerpoint/2010/main" val="1217437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17</a:t>
            </a:fld>
            <a:endParaRPr lang="he-IL" dirty="0"/>
          </a:p>
        </p:txBody>
      </p:sp>
    </p:spTree>
    <p:extLst>
      <p:ext uri="{BB962C8B-B14F-4D97-AF65-F5344CB8AC3E}">
        <p14:creationId xmlns:p14="http://schemas.microsoft.com/office/powerpoint/2010/main" val="445161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18</a:t>
            </a:fld>
            <a:endParaRPr lang="he-IL" dirty="0"/>
          </a:p>
        </p:txBody>
      </p:sp>
    </p:spTree>
    <p:extLst>
      <p:ext uri="{BB962C8B-B14F-4D97-AF65-F5344CB8AC3E}">
        <p14:creationId xmlns:p14="http://schemas.microsoft.com/office/powerpoint/2010/main" val="3143737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19</a:t>
            </a:fld>
            <a:endParaRPr lang="he-IL" dirty="0"/>
          </a:p>
        </p:txBody>
      </p:sp>
    </p:spTree>
    <p:extLst>
      <p:ext uri="{BB962C8B-B14F-4D97-AF65-F5344CB8AC3E}">
        <p14:creationId xmlns:p14="http://schemas.microsoft.com/office/powerpoint/2010/main" val="257791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20</a:t>
            </a:fld>
            <a:endParaRPr lang="he-IL" dirty="0"/>
          </a:p>
        </p:txBody>
      </p:sp>
    </p:spTree>
    <p:extLst>
      <p:ext uri="{BB962C8B-B14F-4D97-AF65-F5344CB8AC3E}">
        <p14:creationId xmlns:p14="http://schemas.microsoft.com/office/powerpoint/2010/main" val="511253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21</a:t>
            </a:fld>
            <a:endParaRPr lang="he-IL" dirty="0"/>
          </a:p>
        </p:txBody>
      </p:sp>
    </p:spTree>
    <p:extLst>
      <p:ext uri="{BB962C8B-B14F-4D97-AF65-F5344CB8AC3E}">
        <p14:creationId xmlns:p14="http://schemas.microsoft.com/office/powerpoint/2010/main" val="475401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54025" y="715963"/>
            <a:ext cx="6407150" cy="3603625"/>
          </a:xfrm>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6664576-C281-4047-B8AB-3BCA932E4238}" type="slidenum">
              <a:rPr lang="he-IL" smtClean="0"/>
              <a:t>2</a:t>
            </a:fld>
            <a:endParaRPr lang="he-IL" dirty="0"/>
          </a:p>
        </p:txBody>
      </p:sp>
    </p:spTree>
    <p:extLst>
      <p:ext uri="{BB962C8B-B14F-4D97-AF65-F5344CB8AC3E}">
        <p14:creationId xmlns:p14="http://schemas.microsoft.com/office/powerpoint/2010/main" val="1472821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22</a:t>
            </a:fld>
            <a:endParaRPr lang="he-IL" dirty="0"/>
          </a:p>
        </p:txBody>
      </p:sp>
    </p:spTree>
    <p:extLst>
      <p:ext uri="{BB962C8B-B14F-4D97-AF65-F5344CB8AC3E}">
        <p14:creationId xmlns:p14="http://schemas.microsoft.com/office/powerpoint/2010/main" val="4236017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23</a:t>
            </a:fld>
            <a:endParaRPr lang="he-IL" dirty="0"/>
          </a:p>
        </p:txBody>
      </p:sp>
    </p:spTree>
    <p:extLst>
      <p:ext uri="{BB962C8B-B14F-4D97-AF65-F5344CB8AC3E}">
        <p14:creationId xmlns:p14="http://schemas.microsoft.com/office/powerpoint/2010/main" val="661027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24</a:t>
            </a:fld>
            <a:endParaRPr lang="he-IL" dirty="0"/>
          </a:p>
        </p:txBody>
      </p:sp>
    </p:spTree>
    <p:extLst>
      <p:ext uri="{BB962C8B-B14F-4D97-AF65-F5344CB8AC3E}">
        <p14:creationId xmlns:p14="http://schemas.microsoft.com/office/powerpoint/2010/main" val="917846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25</a:t>
            </a:fld>
            <a:endParaRPr lang="he-IL" dirty="0"/>
          </a:p>
        </p:txBody>
      </p:sp>
    </p:spTree>
    <p:extLst>
      <p:ext uri="{BB962C8B-B14F-4D97-AF65-F5344CB8AC3E}">
        <p14:creationId xmlns:p14="http://schemas.microsoft.com/office/powerpoint/2010/main" val="2307682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26</a:t>
            </a:fld>
            <a:endParaRPr lang="he-IL" dirty="0"/>
          </a:p>
        </p:txBody>
      </p:sp>
    </p:spTree>
    <p:extLst>
      <p:ext uri="{BB962C8B-B14F-4D97-AF65-F5344CB8AC3E}">
        <p14:creationId xmlns:p14="http://schemas.microsoft.com/office/powerpoint/2010/main" val="210285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27</a:t>
            </a:fld>
            <a:endParaRPr lang="he-IL" dirty="0"/>
          </a:p>
        </p:txBody>
      </p:sp>
    </p:spTree>
    <p:extLst>
      <p:ext uri="{BB962C8B-B14F-4D97-AF65-F5344CB8AC3E}">
        <p14:creationId xmlns:p14="http://schemas.microsoft.com/office/powerpoint/2010/main" val="4190790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28</a:t>
            </a:fld>
            <a:endParaRPr lang="he-IL" dirty="0"/>
          </a:p>
        </p:txBody>
      </p:sp>
    </p:spTree>
    <p:extLst>
      <p:ext uri="{BB962C8B-B14F-4D97-AF65-F5344CB8AC3E}">
        <p14:creationId xmlns:p14="http://schemas.microsoft.com/office/powerpoint/2010/main" val="1309737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29</a:t>
            </a:fld>
            <a:endParaRPr lang="he-IL" dirty="0"/>
          </a:p>
        </p:txBody>
      </p:sp>
    </p:spTree>
    <p:extLst>
      <p:ext uri="{BB962C8B-B14F-4D97-AF65-F5344CB8AC3E}">
        <p14:creationId xmlns:p14="http://schemas.microsoft.com/office/powerpoint/2010/main" val="1147375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30</a:t>
            </a:fld>
            <a:endParaRPr lang="he-IL" dirty="0"/>
          </a:p>
        </p:txBody>
      </p:sp>
    </p:spTree>
    <p:extLst>
      <p:ext uri="{BB962C8B-B14F-4D97-AF65-F5344CB8AC3E}">
        <p14:creationId xmlns:p14="http://schemas.microsoft.com/office/powerpoint/2010/main" val="2293579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31</a:t>
            </a:fld>
            <a:endParaRPr lang="he-IL" dirty="0"/>
          </a:p>
        </p:txBody>
      </p:sp>
    </p:spTree>
    <p:extLst>
      <p:ext uri="{BB962C8B-B14F-4D97-AF65-F5344CB8AC3E}">
        <p14:creationId xmlns:p14="http://schemas.microsoft.com/office/powerpoint/2010/main" val="751869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b="0"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4</a:t>
            </a:fld>
            <a:endParaRPr lang="he-IL" dirty="0"/>
          </a:p>
        </p:txBody>
      </p:sp>
    </p:spTree>
    <p:extLst>
      <p:ext uri="{BB962C8B-B14F-4D97-AF65-F5344CB8AC3E}">
        <p14:creationId xmlns:p14="http://schemas.microsoft.com/office/powerpoint/2010/main" val="1344969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32</a:t>
            </a:fld>
            <a:endParaRPr lang="he-IL" dirty="0"/>
          </a:p>
        </p:txBody>
      </p:sp>
    </p:spTree>
    <p:extLst>
      <p:ext uri="{BB962C8B-B14F-4D97-AF65-F5344CB8AC3E}">
        <p14:creationId xmlns:p14="http://schemas.microsoft.com/office/powerpoint/2010/main" val="1036589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33</a:t>
            </a:fld>
            <a:endParaRPr lang="he-IL" dirty="0"/>
          </a:p>
        </p:txBody>
      </p:sp>
    </p:spTree>
    <p:extLst>
      <p:ext uri="{BB962C8B-B14F-4D97-AF65-F5344CB8AC3E}">
        <p14:creationId xmlns:p14="http://schemas.microsoft.com/office/powerpoint/2010/main" val="361709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34</a:t>
            </a:fld>
            <a:endParaRPr lang="he-IL" dirty="0"/>
          </a:p>
        </p:txBody>
      </p:sp>
    </p:spTree>
    <p:extLst>
      <p:ext uri="{BB962C8B-B14F-4D97-AF65-F5344CB8AC3E}">
        <p14:creationId xmlns:p14="http://schemas.microsoft.com/office/powerpoint/2010/main" val="4240092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35</a:t>
            </a:fld>
            <a:endParaRPr lang="he-IL" dirty="0"/>
          </a:p>
        </p:txBody>
      </p:sp>
    </p:spTree>
    <p:extLst>
      <p:ext uri="{BB962C8B-B14F-4D97-AF65-F5344CB8AC3E}">
        <p14:creationId xmlns:p14="http://schemas.microsoft.com/office/powerpoint/2010/main" val="1039298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36</a:t>
            </a:fld>
            <a:endParaRPr lang="he-IL" dirty="0"/>
          </a:p>
        </p:txBody>
      </p:sp>
    </p:spTree>
    <p:extLst>
      <p:ext uri="{BB962C8B-B14F-4D97-AF65-F5344CB8AC3E}">
        <p14:creationId xmlns:p14="http://schemas.microsoft.com/office/powerpoint/2010/main" val="13925469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37</a:t>
            </a:fld>
            <a:endParaRPr lang="he-IL" dirty="0"/>
          </a:p>
        </p:txBody>
      </p:sp>
    </p:spTree>
    <p:extLst>
      <p:ext uri="{BB962C8B-B14F-4D97-AF65-F5344CB8AC3E}">
        <p14:creationId xmlns:p14="http://schemas.microsoft.com/office/powerpoint/2010/main" val="3454891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38</a:t>
            </a:fld>
            <a:endParaRPr lang="he-IL" dirty="0"/>
          </a:p>
        </p:txBody>
      </p:sp>
    </p:spTree>
    <p:extLst>
      <p:ext uri="{BB962C8B-B14F-4D97-AF65-F5344CB8AC3E}">
        <p14:creationId xmlns:p14="http://schemas.microsoft.com/office/powerpoint/2010/main" val="2021352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39</a:t>
            </a:fld>
            <a:endParaRPr lang="he-IL" dirty="0"/>
          </a:p>
        </p:txBody>
      </p:sp>
    </p:spTree>
    <p:extLst>
      <p:ext uri="{BB962C8B-B14F-4D97-AF65-F5344CB8AC3E}">
        <p14:creationId xmlns:p14="http://schemas.microsoft.com/office/powerpoint/2010/main" val="34486020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40</a:t>
            </a:fld>
            <a:endParaRPr lang="he-IL" dirty="0"/>
          </a:p>
        </p:txBody>
      </p:sp>
    </p:spTree>
    <p:extLst>
      <p:ext uri="{BB962C8B-B14F-4D97-AF65-F5344CB8AC3E}">
        <p14:creationId xmlns:p14="http://schemas.microsoft.com/office/powerpoint/2010/main" val="17151459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41</a:t>
            </a:fld>
            <a:endParaRPr lang="he-IL" dirty="0"/>
          </a:p>
        </p:txBody>
      </p:sp>
    </p:spTree>
    <p:extLst>
      <p:ext uri="{BB962C8B-B14F-4D97-AF65-F5344CB8AC3E}">
        <p14:creationId xmlns:p14="http://schemas.microsoft.com/office/powerpoint/2010/main" val="2648963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54025" y="715963"/>
            <a:ext cx="6407150" cy="3603625"/>
          </a:xfrm>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16664576-C281-4047-B8AB-3BCA932E4238}" type="slidenum">
              <a:rPr lang="he-IL" smtClean="0"/>
              <a:t>5</a:t>
            </a:fld>
            <a:endParaRPr lang="he-IL" dirty="0"/>
          </a:p>
        </p:txBody>
      </p:sp>
    </p:spTree>
    <p:extLst>
      <p:ext uri="{BB962C8B-B14F-4D97-AF65-F5344CB8AC3E}">
        <p14:creationId xmlns:p14="http://schemas.microsoft.com/office/powerpoint/2010/main" val="4729452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42</a:t>
            </a:fld>
            <a:endParaRPr lang="he-IL" dirty="0"/>
          </a:p>
        </p:txBody>
      </p:sp>
    </p:spTree>
    <p:extLst>
      <p:ext uri="{BB962C8B-B14F-4D97-AF65-F5344CB8AC3E}">
        <p14:creationId xmlns:p14="http://schemas.microsoft.com/office/powerpoint/2010/main" val="1071567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43</a:t>
            </a:fld>
            <a:endParaRPr lang="he-IL" dirty="0"/>
          </a:p>
        </p:txBody>
      </p:sp>
    </p:spTree>
    <p:extLst>
      <p:ext uri="{BB962C8B-B14F-4D97-AF65-F5344CB8AC3E}">
        <p14:creationId xmlns:p14="http://schemas.microsoft.com/office/powerpoint/2010/main" val="4139981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44</a:t>
            </a:fld>
            <a:endParaRPr lang="he-IL" dirty="0"/>
          </a:p>
        </p:txBody>
      </p:sp>
    </p:spTree>
    <p:extLst>
      <p:ext uri="{BB962C8B-B14F-4D97-AF65-F5344CB8AC3E}">
        <p14:creationId xmlns:p14="http://schemas.microsoft.com/office/powerpoint/2010/main" val="22781658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45</a:t>
            </a:fld>
            <a:endParaRPr lang="he-IL" dirty="0"/>
          </a:p>
        </p:txBody>
      </p:sp>
    </p:spTree>
    <p:extLst>
      <p:ext uri="{BB962C8B-B14F-4D97-AF65-F5344CB8AC3E}">
        <p14:creationId xmlns:p14="http://schemas.microsoft.com/office/powerpoint/2010/main" val="15584474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46</a:t>
            </a:fld>
            <a:endParaRPr lang="he-IL" dirty="0"/>
          </a:p>
        </p:txBody>
      </p:sp>
    </p:spTree>
    <p:extLst>
      <p:ext uri="{BB962C8B-B14F-4D97-AF65-F5344CB8AC3E}">
        <p14:creationId xmlns:p14="http://schemas.microsoft.com/office/powerpoint/2010/main" val="1550608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47</a:t>
            </a:fld>
            <a:endParaRPr lang="he-IL" dirty="0"/>
          </a:p>
        </p:txBody>
      </p:sp>
    </p:spTree>
    <p:extLst>
      <p:ext uri="{BB962C8B-B14F-4D97-AF65-F5344CB8AC3E}">
        <p14:creationId xmlns:p14="http://schemas.microsoft.com/office/powerpoint/2010/main" val="10638786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48</a:t>
            </a:fld>
            <a:endParaRPr lang="he-IL" dirty="0"/>
          </a:p>
        </p:txBody>
      </p:sp>
    </p:spTree>
    <p:extLst>
      <p:ext uri="{BB962C8B-B14F-4D97-AF65-F5344CB8AC3E}">
        <p14:creationId xmlns:p14="http://schemas.microsoft.com/office/powerpoint/2010/main" val="24043256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49</a:t>
            </a:fld>
            <a:endParaRPr lang="he-IL" dirty="0"/>
          </a:p>
        </p:txBody>
      </p:sp>
    </p:spTree>
    <p:extLst>
      <p:ext uri="{BB962C8B-B14F-4D97-AF65-F5344CB8AC3E}">
        <p14:creationId xmlns:p14="http://schemas.microsoft.com/office/powerpoint/2010/main" val="41128809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50</a:t>
            </a:fld>
            <a:endParaRPr lang="he-IL" dirty="0"/>
          </a:p>
        </p:txBody>
      </p:sp>
    </p:spTree>
    <p:extLst>
      <p:ext uri="{BB962C8B-B14F-4D97-AF65-F5344CB8AC3E}">
        <p14:creationId xmlns:p14="http://schemas.microsoft.com/office/powerpoint/2010/main" val="37441990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51</a:t>
            </a:fld>
            <a:endParaRPr lang="he-IL" dirty="0"/>
          </a:p>
        </p:txBody>
      </p:sp>
    </p:spTree>
    <p:extLst>
      <p:ext uri="{BB962C8B-B14F-4D97-AF65-F5344CB8AC3E}">
        <p14:creationId xmlns:p14="http://schemas.microsoft.com/office/powerpoint/2010/main" val="2059856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6</a:t>
            </a:fld>
            <a:endParaRPr lang="he-IL" dirty="0"/>
          </a:p>
        </p:txBody>
      </p:sp>
    </p:spTree>
    <p:extLst>
      <p:ext uri="{BB962C8B-B14F-4D97-AF65-F5344CB8AC3E}">
        <p14:creationId xmlns:p14="http://schemas.microsoft.com/office/powerpoint/2010/main" val="4094551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52</a:t>
            </a:fld>
            <a:endParaRPr lang="he-IL" dirty="0"/>
          </a:p>
        </p:txBody>
      </p:sp>
    </p:spTree>
    <p:extLst>
      <p:ext uri="{BB962C8B-B14F-4D97-AF65-F5344CB8AC3E}">
        <p14:creationId xmlns:p14="http://schemas.microsoft.com/office/powerpoint/2010/main" val="32439336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53</a:t>
            </a:fld>
            <a:endParaRPr lang="he-IL" dirty="0"/>
          </a:p>
        </p:txBody>
      </p:sp>
    </p:spTree>
    <p:extLst>
      <p:ext uri="{BB962C8B-B14F-4D97-AF65-F5344CB8AC3E}">
        <p14:creationId xmlns:p14="http://schemas.microsoft.com/office/powerpoint/2010/main" val="39766180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54</a:t>
            </a:fld>
            <a:endParaRPr lang="he-IL" dirty="0"/>
          </a:p>
        </p:txBody>
      </p:sp>
    </p:spTree>
    <p:extLst>
      <p:ext uri="{BB962C8B-B14F-4D97-AF65-F5344CB8AC3E}">
        <p14:creationId xmlns:p14="http://schemas.microsoft.com/office/powerpoint/2010/main" val="26169311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55</a:t>
            </a:fld>
            <a:endParaRPr lang="he-IL" dirty="0"/>
          </a:p>
        </p:txBody>
      </p:sp>
    </p:spTree>
    <p:extLst>
      <p:ext uri="{BB962C8B-B14F-4D97-AF65-F5344CB8AC3E}">
        <p14:creationId xmlns:p14="http://schemas.microsoft.com/office/powerpoint/2010/main" val="34310013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56</a:t>
            </a:fld>
            <a:endParaRPr lang="he-IL" dirty="0"/>
          </a:p>
        </p:txBody>
      </p:sp>
    </p:spTree>
    <p:extLst>
      <p:ext uri="{BB962C8B-B14F-4D97-AF65-F5344CB8AC3E}">
        <p14:creationId xmlns:p14="http://schemas.microsoft.com/office/powerpoint/2010/main" val="3256376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57</a:t>
            </a:fld>
            <a:endParaRPr lang="he-IL" dirty="0"/>
          </a:p>
        </p:txBody>
      </p:sp>
    </p:spTree>
    <p:extLst>
      <p:ext uri="{BB962C8B-B14F-4D97-AF65-F5344CB8AC3E}">
        <p14:creationId xmlns:p14="http://schemas.microsoft.com/office/powerpoint/2010/main" val="19535600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58</a:t>
            </a:fld>
            <a:endParaRPr lang="he-IL" dirty="0"/>
          </a:p>
        </p:txBody>
      </p:sp>
    </p:spTree>
    <p:extLst>
      <p:ext uri="{BB962C8B-B14F-4D97-AF65-F5344CB8AC3E}">
        <p14:creationId xmlns:p14="http://schemas.microsoft.com/office/powerpoint/2010/main" val="5744591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59</a:t>
            </a:fld>
            <a:endParaRPr lang="he-IL" dirty="0"/>
          </a:p>
        </p:txBody>
      </p:sp>
    </p:spTree>
    <p:extLst>
      <p:ext uri="{BB962C8B-B14F-4D97-AF65-F5344CB8AC3E}">
        <p14:creationId xmlns:p14="http://schemas.microsoft.com/office/powerpoint/2010/main" val="36884881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60</a:t>
            </a:fld>
            <a:endParaRPr lang="he-IL" dirty="0"/>
          </a:p>
        </p:txBody>
      </p:sp>
    </p:spTree>
    <p:extLst>
      <p:ext uri="{BB962C8B-B14F-4D97-AF65-F5344CB8AC3E}">
        <p14:creationId xmlns:p14="http://schemas.microsoft.com/office/powerpoint/2010/main" val="30439834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61</a:t>
            </a:fld>
            <a:endParaRPr lang="he-IL" dirty="0"/>
          </a:p>
        </p:txBody>
      </p:sp>
    </p:spTree>
    <p:extLst>
      <p:ext uri="{BB962C8B-B14F-4D97-AF65-F5344CB8AC3E}">
        <p14:creationId xmlns:p14="http://schemas.microsoft.com/office/powerpoint/2010/main" val="2395208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7</a:t>
            </a:fld>
            <a:endParaRPr lang="he-IL" dirty="0"/>
          </a:p>
        </p:txBody>
      </p:sp>
    </p:spTree>
    <p:extLst>
      <p:ext uri="{BB962C8B-B14F-4D97-AF65-F5344CB8AC3E}">
        <p14:creationId xmlns:p14="http://schemas.microsoft.com/office/powerpoint/2010/main" val="36002319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62</a:t>
            </a:fld>
            <a:endParaRPr lang="he-IL" dirty="0"/>
          </a:p>
        </p:txBody>
      </p:sp>
    </p:spTree>
    <p:extLst>
      <p:ext uri="{BB962C8B-B14F-4D97-AF65-F5344CB8AC3E}">
        <p14:creationId xmlns:p14="http://schemas.microsoft.com/office/powerpoint/2010/main" val="956795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63</a:t>
            </a:fld>
            <a:endParaRPr lang="he-IL" dirty="0"/>
          </a:p>
        </p:txBody>
      </p:sp>
    </p:spTree>
    <p:extLst>
      <p:ext uri="{BB962C8B-B14F-4D97-AF65-F5344CB8AC3E}">
        <p14:creationId xmlns:p14="http://schemas.microsoft.com/office/powerpoint/2010/main" val="34114866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64</a:t>
            </a:fld>
            <a:endParaRPr lang="he-IL" dirty="0"/>
          </a:p>
        </p:txBody>
      </p:sp>
    </p:spTree>
    <p:extLst>
      <p:ext uri="{BB962C8B-B14F-4D97-AF65-F5344CB8AC3E}">
        <p14:creationId xmlns:p14="http://schemas.microsoft.com/office/powerpoint/2010/main" val="10933216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65</a:t>
            </a:fld>
            <a:endParaRPr lang="he-IL" dirty="0"/>
          </a:p>
        </p:txBody>
      </p:sp>
    </p:spTree>
    <p:extLst>
      <p:ext uri="{BB962C8B-B14F-4D97-AF65-F5344CB8AC3E}">
        <p14:creationId xmlns:p14="http://schemas.microsoft.com/office/powerpoint/2010/main" val="6323808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66</a:t>
            </a:fld>
            <a:endParaRPr lang="he-IL" dirty="0"/>
          </a:p>
        </p:txBody>
      </p:sp>
    </p:spTree>
    <p:extLst>
      <p:ext uri="{BB962C8B-B14F-4D97-AF65-F5344CB8AC3E}">
        <p14:creationId xmlns:p14="http://schemas.microsoft.com/office/powerpoint/2010/main" val="28930057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67</a:t>
            </a:fld>
            <a:endParaRPr lang="he-IL" dirty="0"/>
          </a:p>
        </p:txBody>
      </p:sp>
    </p:spTree>
    <p:extLst>
      <p:ext uri="{BB962C8B-B14F-4D97-AF65-F5344CB8AC3E}">
        <p14:creationId xmlns:p14="http://schemas.microsoft.com/office/powerpoint/2010/main" val="21602038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68</a:t>
            </a:fld>
            <a:endParaRPr lang="he-IL" dirty="0"/>
          </a:p>
        </p:txBody>
      </p:sp>
    </p:spTree>
    <p:extLst>
      <p:ext uri="{BB962C8B-B14F-4D97-AF65-F5344CB8AC3E}">
        <p14:creationId xmlns:p14="http://schemas.microsoft.com/office/powerpoint/2010/main" val="29024517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69</a:t>
            </a:fld>
            <a:endParaRPr lang="he-IL" dirty="0"/>
          </a:p>
        </p:txBody>
      </p:sp>
    </p:spTree>
    <p:extLst>
      <p:ext uri="{BB962C8B-B14F-4D97-AF65-F5344CB8AC3E}">
        <p14:creationId xmlns:p14="http://schemas.microsoft.com/office/powerpoint/2010/main" val="2094180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70</a:t>
            </a:fld>
            <a:endParaRPr lang="he-IL" dirty="0"/>
          </a:p>
        </p:txBody>
      </p:sp>
    </p:spTree>
    <p:extLst>
      <p:ext uri="{BB962C8B-B14F-4D97-AF65-F5344CB8AC3E}">
        <p14:creationId xmlns:p14="http://schemas.microsoft.com/office/powerpoint/2010/main" val="41350735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71</a:t>
            </a:fld>
            <a:endParaRPr lang="he-IL" dirty="0"/>
          </a:p>
        </p:txBody>
      </p:sp>
    </p:spTree>
    <p:extLst>
      <p:ext uri="{BB962C8B-B14F-4D97-AF65-F5344CB8AC3E}">
        <p14:creationId xmlns:p14="http://schemas.microsoft.com/office/powerpoint/2010/main" val="3368979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8</a:t>
            </a:fld>
            <a:endParaRPr lang="he-IL"/>
          </a:p>
        </p:txBody>
      </p:sp>
    </p:spTree>
    <p:extLst>
      <p:ext uri="{BB962C8B-B14F-4D97-AF65-F5344CB8AC3E}">
        <p14:creationId xmlns:p14="http://schemas.microsoft.com/office/powerpoint/2010/main" val="23043417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72</a:t>
            </a:fld>
            <a:endParaRPr lang="he-IL" dirty="0"/>
          </a:p>
        </p:txBody>
      </p:sp>
    </p:spTree>
    <p:extLst>
      <p:ext uri="{BB962C8B-B14F-4D97-AF65-F5344CB8AC3E}">
        <p14:creationId xmlns:p14="http://schemas.microsoft.com/office/powerpoint/2010/main" val="4718259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73</a:t>
            </a:fld>
            <a:endParaRPr lang="he-IL" dirty="0"/>
          </a:p>
        </p:txBody>
      </p:sp>
    </p:spTree>
    <p:extLst>
      <p:ext uri="{BB962C8B-B14F-4D97-AF65-F5344CB8AC3E}">
        <p14:creationId xmlns:p14="http://schemas.microsoft.com/office/powerpoint/2010/main" val="19498820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74</a:t>
            </a:fld>
            <a:endParaRPr lang="he-IL" dirty="0"/>
          </a:p>
        </p:txBody>
      </p:sp>
    </p:spTree>
    <p:extLst>
      <p:ext uri="{BB962C8B-B14F-4D97-AF65-F5344CB8AC3E}">
        <p14:creationId xmlns:p14="http://schemas.microsoft.com/office/powerpoint/2010/main" val="32938126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75</a:t>
            </a:fld>
            <a:endParaRPr lang="he-IL" dirty="0"/>
          </a:p>
        </p:txBody>
      </p:sp>
    </p:spTree>
    <p:extLst>
      <p:ext uri="{BB962C8B-B14F-4D97-AF65-F5344CB8AC3E}">
        <p14:creationId xmlns:p14="http://schemas.microsoft.com/office/powerpoint/2010/main" val="10775406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76</a:t>
            </a:fld>
            <a:endParaRPr lang="he-IL" dirty="0"/>
          </a:p>
        </p:txBody>
      </p:sp>
    </p:spTree>
    <p:extLst>
      <p:ext uri="{BB962C8B-B14F-4D97-AF65-F5344CB8AC3E}">
        <p14:creationId xmlns:p14="http://schemas.microsoft.com/office/powerpoint/2010/main" val="25076805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77</a:t>
            </a:fld>
            <a:endParaRPr lang="he-IL" dirty="0"/>
          </a:p>
        </p:txBody>
      </p:sp>
    </p:spTree>
    <p:extLst>
      <p:ext uri="{BB962C8B-B14F-4D97-AF65-F5344CB8AC3E}">
        <p14:creationId xmlns:p14="http://schemas.microsoft.com/office/powerpoint/2010/main" val="3845190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78</a:t>
            </a:fld>
            <a:endParaRPr lang="he-IL" dirty="0"/>
          </a:p>
        </p:txBody>
      </p:sp>
    </p:spTree>
    <p:extLst>
      <p:ext uri="{BB962C8B-B14F-4D97-AF65-F5344CB8AC3E}">
        <p14:creationId xmlns:p14="http://schemas.microsoft.com/office/powerpoint/2010/main" val="3322095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10</a:t>
            </a:fld>
            <a:endParaRPr lang="he-IL" dirty="0"/>
          </a:p>
        </p:txBody>
      </p:sp>
    </p:spTree>
    <p:extLst>
      <p:ext uri="{BB962C8B-B14F-4D97-AF65-F5344CB8AC3E}">
        <p14:creationId xmlns:p14="http://schemas.microsoft.com/office/powerpoint/2010/main" val="2575735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16664576-C281-4047-B8AB-3BCA932E4238}" type="slidenum">
              <a:rPr lang="he-IL" smtClean="0"/>
              <a:t>11</a:t>
            </a:fld>
            <a:endParaRPr lang="he-IL" dirty="0"/>
          </a:p>
        </p:txBody>
      </p:sp>
    </p:spTree>
    <p:extLst>
      <p:ext uri="{BB962C8B-B14F-4D97-AF65-F5344CB8AC3E}">
        <p14:creationId xmlns:p14="http://schemas.microsoft.com/office/powerpoint/2010/main" val="2706963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שקופית כותרת">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767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a:xfrm>
            <a:off x="8737600" y="6356351"/>
            <a:ext cx="2844800" cy="365125"/>
          </a:xfrm>
          <a:prstGeom prst="rect">
            <a:avLst/>
          </a:prstGeom>
        </p:spPr>
        <p:txBody>
          <a:bodyPr/>
          <a:lstStyle/>
          <a:p>
            <a:fld id="{DDD598DB-11D1-4446-AA9F-77F54F7804A2}" type="datetime8">
              <a:rPr lang="he-IL" smtClean="0"/>
              <a:t>04 אוגוסט 24</a:t>
            </a:fld>
            <a:endParaRPr lang="he-IL"/>
          </a:p>
        </p:txBody>
      </p:sp>
      <p:sp>
        <p:nvSpPr>
          <p:cNvPr id="5" name="מציין מיקום של כותרת תחתונה 4"/>
          <p:cNvSpPr>
            <a:spLocks noGrp="1"/>
          </p:cNvSpPr>
          <p:nvPr>
            <p:ph type="ftr" sz="quarter" idx="11"/>
          </p:nvPr>
        </p:nvSpPr>
        <p:spPr>
          <a:xfrm>
            <a:off x="4507987" y="4941169"/>
            <a:ext cx="38608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1694656" y="5229201"/>
            <a:ext cx="540544" cy="365125"/>
          </a:xfrm>
          <a:prstGeom prst="rect">
            <a:avLst/>
          </a:prstGeom>
        </p:spPr>
        <p:txBody>
          <a:bodyPr/>
          <a:lstStyle/>
          <a:p>
            <a:fld id="{E9164FBF-D6A9-45D1-B9C9-6285B7576CD2}" type="slidenum">
              <a:rPr lang="he-IL" smtClean="0"/>
              <a:t>‹#›</a:t>
            </a:fld>
            <a:endParaRPr lang="he-IL"/>
          </a:p>
        </p:txBody>
      </p:sp>
    </p:spTree>
    <p:extLst>
      <p:ext uri="{BB962C8B-B14F-4D97-AF65-F5344CB8AC3E}">
        <p14:creationId xmlns:p14="http://schemas.microsoft.com/office/powerpoint/2010/main" val="1455553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839200" y="274639"/>
            <a:ext cx="27432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609600" y="274639"/>
            <a:ext cx="80264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a:xfrm>
            <a:off x="8737600" y="6356351"/>
            <a:ext cx="2844800" cy="365125"/>
          </a:xfrm>
          <a:prstGeom prst="rect">
            <a:avLst/>
          </a:prstGeom>
        </p:spPr>
        <p:txBody>
          <a:bodyPr/>
          <a:lstStyle/>
          <a:p>
            <a:fld id="{CFF7ABDF-8069-4D7F-96E8-ED84862246F9}" type="datetime8">
              <a:rPr lang="he-IL" smtClean="0"/>
              <a:t>04 אוגוסט 24</a:t>
            </a:fld>
            <a:endParaRPr lang="he-IL"/>
          </a:p>
        </p:txBody>
      </p:sp>
      <p:sp>
        <p:nvSpPr>
          <p:cNvPr id="5" name="מציין מיקום של כותרת תחתונה 4"/>
          <p:cNvSpPr>
            <a:spLocks noGrp="1"/>
          </p:cNvSpPr>
          <p:nvPr>
            <p:ph type="ftr" sz="quarter" idx="11"/>
          </p:nvPr>
        </p:nvSpPr>
        <p:spPr>
          <a:xfrm>
            <a:off x="4507987" y="4941169"/>
            <a:ext cx="38608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1694656" y="5229201"/>
            <a:ext cx="540544" cy="365125"/>
          </a:xfrm>
          <a:prstGeom prst="rect">
            <a:avLst/>
          </a:prstGeom>
        </p:spPr>
        <p:txBody>
          <a:bodyPr/>
          <a:lstStyle/>
          <a:p>
            <a:fld id="{E9164FBF-D6A9-45D1-B9C9-6285B7576CD2}" type="slidenum">
              <a:rPr lang="he-IL" smtClean="0"/>
              <a:t>‹#›</a:t>
            </a:fld>
            <a:endParaRPr lang="he-IL"/>
          </a:p>
        </p:txBody>
      </p:sp>
    </p:spTree>
    <p:extLst>
      <p:ext uri="{BB962C8B-B14F-4D97-AF65-F5344CB8AC3E}">
        <p14:creationId xmlns:p14="http://schemas.microsoft.com/office/powerpoint/2010/main" val="1023157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BEC9A76-4EC7-4675-9069-86119DA1BFBD}"/>
              </a:ext>
            </a:extLst>
          </p:cNvPr>
          <p:cNvSpPr>
            <a:spLocks noGrp="1"/>
          </p:cNvSpPr>
          <p:nvPr>
            <p:ph type="title"/>
          </p:nvPr>
        </p:nvSpPr>
        <p:spPr/>
        <p:txBody>
          <a:bodyPr/>
          <a:lstStyle/>
          <a:p>
            <a:r>
              <a:rPr lang="he-IL"/>
              <a:t>לחץ כדי לערוך סגנון כותרת של תבנית בסיס</a:t>
            </a:r>
            <a:endParaRPr lang="en-US"/>
          </a:p>
        </p:txBody>
      </p:sp>
    </p:spTree>
    <p:extLst>
      <p:ext uri="{BB962C8B-B14F-4D97-AF65-F5344CB8AC3E}">
        <p14:creationId xmlns:p14="http://schemas.microsoft.com/office/powerpoint/2010/main" val="520547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a:xfrm>
            <a:off x="609600" y="1422784"/>
            <a:ext cx="10972800" cy="4525963"/>
          </a:xfrm>
        </p:spPr>
        <p:txBody>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5" name="מציין מיקום של כותרת תחתונה 4"/>
          <p:cNvSpPr>
            <a:spLocks noGrp="1"/>
          </p:cNvSpPr>
          <p:nvPr>
            <p:ph type="ftr" sz="quarter" idx="11"/>
          </p:nvPr>
        </p:nvSpPr>
        <p:spPr>
          <a:xfrm>
            <a:off x="4507987" y="4941169"/>
            <a:ext cx="3860800" cy="365125"/>
          </a:xfrm>
          <a:prstGeom prst="rect">
            <a:avLst/>
          </a:prstGeom>
        </p:spPr>
        <p:txBody>
          <a:bodyPr/>
          <a:lstStyle/>
          <a:p>
            <a:endParaRPr lang="he-IL" dirty="0"/>
          </a:p>
        </p:txBody>
      </p:sp>
      <p:sp>
        <p:nvSpPr>
          <p:cNvPr id="6" name="מציין מיקום של מספר שקופית 5" descr="מספר שקף"/>
          <p:cNvSpPr>
            <a:spLocks noGrp="1"/>
          </p:cNvSpPr>
          <p:nvPr>
            <p:ph type="sldNum" sz="quarter" idx="12"/>
          </p:nvPr>
        </p:nvSpPr>
        <p:spPr>
          <a:xfrm>
            <a:off x="339328" y="6400800"/>
            <a:ext cx="668107" cy="457201"/>
          </a:xfrm>
          <a:prstGeom prst="rect">
            <a:avLst/>
          </a:prstGeom>
        </p:spPr>
        <p:txBody>
          <a:bodyPr/>
          <a:lstStyle>
            <a:lvl1pPr>
              <a:defRPr>
                <a:solidFill>
                  <a:srgbClr val="002060"/>
                </a:solidFill>
              </a:defRPr>
            </a:lvl1pPr>
          </a:lstStyle>
          <a:p>
            <a:fld id="{E9164FBF-D6A9-45D1-B9C9-6285B7576CD2}" type="slidenum">
              <a:rPr lang="he-IL" smtClean="0"/>
              <a:pPr/>
              <a:t>‹#›</a:t>
            </a:fld>
            <a:endParaRPr lang="he-IL" dirty="0"/>
          </a:p>
        </p:txBody>
      </p:sp>
      <p:sp>
        <p:nvSpPr>
          <p:cNvPr id="8" name="לחצן פעולה: עבור לדף הבית 7" descr="כפתור מעבר לעמוד הבית">
            <a:hlinkClick r:id="rId2" action="ppaction://hlinksldjump" highlightClick="1"/>
            <a:extLst>
              <a:ext uri="{FF2B5EF4-FFF2-40B4-BE49-F238E27FC236}">
                <a16:creationId xmlns:a16="http://schemas.microsoft.com/office/drawing/2014/main" id="{592B9EE2-91E0-4404-BEE3-D6E04E7A7F98}"/>
              </a:ext>
            </a:extLst>
          </p:cNvPr>
          <p:cNvSpPr/>
          <p:nvPr userDrawn="1"/>
        </p:nvSpPr>
        <p:spPr>
          <a:xfrm>
            <a:off x="47328" y="6472808"/>
            <a:ext cx="432048" cy="340568"/>
          </a:xfrm>
          <a:prstGeom prst="actionButtonHome">
            <a:avLst/>
          </a:prstGeom>
          <a:noFill/>
          <a:ln>
            <a:solidFill>
              <a:srgbClr val="254B7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304F66"/>
              </a:solidFill>
            </a:endParaRPr>
          </a:p>
        </p:txBody>
      </p:sp>
    </p:spTree>
    <p:extLst>
      <p:ext uri="{BB962C8B-B14F-4D97-AF65-F5344CB8AC3E}">
        <p14:creationId xmlns:p14="http://schemas.microsoft.com/office/powerpoint/2010/main" val="3692972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963084" y="4406901"/>
            <a:ext cx="103632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a:xfrm>
            <a:off x="8737600" y="6356351"/>
            <a:ext cx="2844800" cy="365125"/>
          </a:xfrm>
          <a:prstGeom prst="rect">
            <a:avLst/>
          </a:prstGeom>
        </p:spPr>
        <p:txBody>
          <a:bodyPr/>
          <a:lstStyle/>
          <a:p>
            <a:fld id="{5BACC354-BD23-4C2D-B803-89FBE055400C}" type="datetime8">
              <a:rPr lang="he-IL" smtClean="0"/>
              <a:t>04 אוגוסט 24</a:t>
            </a:fld>
            <a:endParaRPr lang="he-IL"/>
          </a:p>
        </p:txBody>
      </p:sp>
      <p:sp>
        <p:nvSpPr>
          <p:cNvPr id="5" name="מציין מיקום של כותרת תחתונה 4"/>
          <p:cNvSpPr>
            <a:spLocks noGrp="1"/>
          </p:cNvSpPr>
          <p:nvPr>
            <p:ph type="ftr" sz="quarter" idx="11"/>
          </p:nvPr>
        </p:nvSpPr>
        <p:spPr>
          <a:xfrm>
            <a:off x="4507987" y="4941169"/>
            <a:ext cx="38608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1694656" y="5229201"/>
            <a:ext cx="540544" cy="365125"/>
          </a:xfrm>
          <a:prstGeom prst="rect">
            <a:avLst/>
          </a:prstGeom>
        </p:spPr>
        <p:txBody>
          <a:bodyPr/>
          <a:lstStyle>
            <a:lvl1pPr>
              <a:defRPr>
                <a:solidFill>
                  <a:srgbClr val="002060"/>
                </a:solidFill>
              </a:defRPr>
            </a:lvl1pPr>
          </a:lstStyle>
          <a:p>
            <a:fld id="{E9164FBF-D6A9-45D1-B9C9-6285B7576CD2}" type="slidenum">
              <a:rPr lang="he-IL" smtClean="0"/>
              <a:pPr/>
              <a:t>‹#›</a:t>
            </a:fld>
            <a:endParaRPr lang="he-IL" dirty="0"/>
          </a:p>
        </p:txBody>
      </p:sp>
    </p:spTree>
    <p:extLst>
      <p:ext uri="{BB962C8B-B14F-4D97-AF65-F5344CB8AC3E}">
        <p14:creationId xmlns:p14="http://schemas.microsoft.com/office/powerpoint/2010/main" val="2884755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4" name="מציין מיקום תוכן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a:xfrm>
            <a:off x="8737600" y="6356351"/>
            <a:ext cx="2844800" cy="365125"/>
          </a:xfrm>
          <a:prstGeom prst="rect">
            <a:avLst/>
          </a:prstGeom>
        </p:spPr>
        <p:txBody>
          <a:bodyPr/>
          <a:lstStyle/>
          <a:p>
            <a:fld id="{0756F024-DFA7-4BBB-B683-E53A43927CEE}" type="datetime8">
              <a:rPr lang="he-IL" smtClean="0"/>
              <a:t>04 אוגוסט 24</a:t>
            </a:fld>
            <a:endParaRPr lang="he-IL"/>
          </a:p>
        </p:txBody>
      </p:sp>
      <p:sp>
        <p:nvSpPr>
          <p:cNvPr id="6" name="מציין מיקום של כותרת תחתונה 5"/>
          <p:cNvSpPr>
            <a:spLocks noGrp="1"/>
          </p:cNvSpPr>
          <p:nvPr>
            <p:ph type="ftr" sz="quarter" idx="11"/>
          </p:nvPr>
        </p:nvSpPr>
        <p:spPr>
          <a:xfrm>
            <a:off x="4507987" y="4941169"/>
            <a:ext cx="3860800" cy="365125"/>
          </a:xfrm>
          <a:prstGeom prst="rect">
            <a:avLst/>
          </a:prstGeom>
        </p:spPr>
        <p:txBody>
          <a:bodyPr/>
          <a:lstStyle/>
          <a:p>
            <a:endParaRPr lang="he-IL"/>
          </a:p>
        </p:txBody>
      </p:sp>
      <p:sp>
        <p:nvSpPr>
          <p:cNvPr id="7" name="מציין מיקום של מספר שקופית 6"/>
          <p:cNvSpPr>
            <a:spLocks noGrp="1"/>
          </p:cNvSpPr>
          <p:nvPr>
            <p:ph type="sldNum" sz="quarter" idx="12"/>
          </p:nvPr>
        </p:nvSpPr>
        <p:spPr>
          <a:xfrm>
            <a:off x="1694656" y="5229201"/>
            <a:ext cx="540544" cy="365125"/>
          </a:xfrm>
          <a:prstGeom prst="rect">
            <a:avLst/>
          </a:prstGeom>
        </p:spPr>
        <p:txBody>
          <a:bodyPr/>
          <a:lstStyle>
            <a:lvl1pPr>
              <a:defRPr>
                <a:solidFill>
                  <a:srgbClr val="002060"/>
                </a:solidFill>
              </a:defRPr>
            </a:lvl1pPr>
          </a:lstStyle>
          <a:p>
            <a:fld id="{E9164FBF-D6A9-45D1-B9C9-6285B7576CD2}" type="slidenum">
              <a:rPr lang="he-IL" smtClean="0"/>
              <a:pPr/>
              <a:t>‹#›</a:t>
            </a:fld>
            <a:endParaRPr lang="he-IL" dirty="0"/>
          </a:p>
        </p:txBody>
      </p:sp>
    </p:spTree>
    <p:extLst>
      <p:ext uri="{BB962C8B-B14F-4D97-AF65-F5344CB8AC3E}">
        <p14:creationId xmlns:p14="http://schemas.microsoft.com/office/powerpoint/2010/main" val="1375703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a:xfrm>
            <a:off x="8737600" y="6356351"/>
            <a:ext cx="2844800" cy="365125"/>
          </a:xfrm>
          <a:prstGeom prst="rect">
            <a:avLst/>
          </a:prstGeom>
        </p:spPr>
        <p:txBody>
          <a:bodyPr/>
          <a:lstStyle/>
          <a:p>
            <a:fld id="{824E7D65-C825-4D4D-9CFB-FC0B47DC9F92}" type="datetime8">
              <a:rPr lang="he-IL" smtClean="0"/>
              <a:t>04 אוגוסט 24</a:t>
            </a:fld>
            <a:endParaRPr lang="he-IL"/>
          </a:p>
        </p:txBody>
      </p:sp>
      <p:sp>
        <p:nvSpPr>
          <p:cNvPr id="8" name="מציין מיקום של כותרת תחתונה 7"/>
          <p:cNvSpPr>
            <a:spLocks noGrp="1"/>
          </p:cNvSpPr>
          <p:nvPr>
            <p:ph type="ftr" sz="quarter" idx="11"/>
          </p:nvPr>
        </p:nvSpPr>
        <p:spPr>
          <a:xfrm>
            <a:off x="4507987" y="4941169"/>
            <a:ext cx="3860800" cy="365125"/>
          </a:xfrm>
          <a:prstGeom prst="rect">
            <a:avLst/>
          </a:prstGeom>
        </p:spPr>
        <p:txBody>
          <a:bodyPr/>
          <a:lstStyle/>
          <a:p>
            <a:endParaRPr lang="he-IL"/>
          </a:p>
        </p:txBody>
      </p:sp>
      <p:sp>
        <p:nvSpPr>
          <p:cNvPr id="9" name="מציין מיקום של מספר שקופית 8"/>
          <p:cNvSpPr>
            <a:spLocks noGrp="1"/>
          </p:cNvSpPr>
          <p:nvPr>
            <p:ph type="sldNum" sz="quarter" idx="12"/>
          </p:nvPr>
        </p:nvSpPr>
        <p:spPr>
          <a:xfrm>
            <a:off x="1694656" y="5229201"/>
            <a:ext cx="540544" cy="365125"/>
          </a:xfrm>
          <a:prstGeom prst="rect">
            <a:avLst/>
          </a:prstGeom>
        </p:spPr>
        <p:txBody>
          <a:bodyPr/>
          <a:lstStyle/>
          <a:p>
            <a:fld id="{E9164FBF-D6A9-45D1-B9C9-6285B7576CD2}" type="slidenum">
              <a:rPr lang="he-IL" smtClean="0"/>
              <a:t>‹#›</a:t>
            </a:fld>
            <a:endParaRPr lang="he-IL"/>
          </a:p>
        </p:txBody>
      </p:sp>
    </p:spTree>
    <p:extLst>
      <p:ext uri="{BB962C8B-B14F-4D97-AF65-F5344CB8AC3E}">
        <p14:creationId xmlns:p14="http://schemas.microsoft.com/office/powerpoint/2010/main" val="2851245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a:xfrm>
            <a:off x="8737600" y="6356351"/>
            <a:ext cx="2844800" cy="365125"/>
          </a:xfrm>
          <a:prstGeom prst="rect">
            <a:avLst/>
          </a:prstGeom>
        </p:spPr>
        <p:txBody>
          <a:bodyPr/>
          <a:lstStyle/>
          <a:p>
            <a:fld id="{FD100C14-E79E-4165-8D7D-BE30AE511149}" type="datetime8">
              <a:rPr lang="he-IL" smtClean="0"/>
              <a:t>04 אוגוסט 24</a:t>
            </a:fld>
            <a:endParaRPr lang="he-IL"/>
          </a:p>
        </p:txBody>
      </p:sp>
      <p:sp>
        <p:nvSpPr>
          <p:cNvPr id="4" name="מציין מיקום של כותרת תחתונה 3"/>
          <p:cNvSpPr>
            <a:spLocks noGrp="1"/>
          </p:cNvSpPr>
          <p:nvPr>
            <p:ph type="ftr" sz="quarter" idx="11"/>
          </p:nvPr>
        </p:nvSpPr>
        <p:spPr>
          <a:xfrm>
            <a:off x="4507987" y="4941169"/>
            <a:ext cx="3860800" cy="365125"/>
          </a:xfrm>
          <a:prstGeom prst="rect">
            <a:avLst/>
          </a:prstGeom>
        </p:spPr>
        <p:txBody>
          <a:bodyPr/>
          <a:lstStyle/>
          <a:p>
            <a:endParaRPr lang="he-IL"/>
          </a:p>
        </p:txBody>
      </p:sp>
      <p:sp>
        <p:nvSpPr>
          <p:cNvPr id="5" name="מציין מיקום של מספר שקופית 4"/>
          <p:cNvSpPr>
            <a:spLocks noGrp="1"/>
          </p:cNvSpPr>
          <p:nvPr>
            <p:ph type="sldNum" sz="quarter" idx="12"/>
          </p:nvPr>
        </p:nvSpPr>
        <p:spPr>
          <a:xfrm>
            <a:off x="1694656" y="5229201"/>
            <a:ext cx="540544" cy="365125"/>
          </a:xfrm>
          <a:prstGeom prst="rect">
            <a:avLst/>
          </a:prstGeom>
        </p:spPr>
        <p:txBody>
          <a:bodyPr/>
          <a:lstStyle/>
          <a:p>
            <a:fld id="{E9164FBF-D6A9-45D1-B9C9-6285B7576CD2}" type="slidenum">
              <a:rPr lang="he-IL" smtClean="0"/>
              <a:t>‹#›</a:t>
            </a:fld>
            <a:endParaRPr lang="he-IL"/>
          </a:p>
        </p:txBody>
      </p:sp>
    </p:spTree>
    <p:extLst>
      <p:ext uri="{BB962C8B-B14F-4D97-AF65-F5344CB8AC3E}">
        <p14:creationId xmlns:p14="http://schemas.microsoft.com/office/powerpoint/2010/main" val="3115659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a:xfrm>
            <a:off x="8737600" y="6356351"/>
            <a:ext cx="2844800" cy="365125"/>
          </a:xfrm>
          <a:prstGeom prst="rect">
            <a:avLst/>
          </a:prstGeom>
        </p:spPr>
        <p:txBody>
          <a:bodyPr/>
          <a:lstStyle/>
          <a:p>
            <a:fld id="{8C771A07-05E0-4C4F-92FB-D5D93B4B51D5}" type="datetime8">
              <a:rPr lang="he-IL" smtClean="0"/>
              <a:t>04 אוגוסט 24</a:t>
            </a:fld>
            <a:endParaRPr lang="he-IL"/>
          </a:p>
        </p:txBody>
      </p:sp>
      <p:sp>
        <p:nvSpPr>
          <p:cNvPr id="3" name="מציין מיקום של כותרת תחתונה 2"/>
          <p:cNvSpPr>
            <a:spLocks noGrp="1"/>
          </p:cNvSpPr>
          <p:nvPr>
            <p:ph type="ftr" sz="quarter" idx="11"/>
          </p:nvPr>
        </p:nvSpPr>
        <p:spPr>
          <a:xfrm>
            <a:off x="4507987" y="4941169"/>
            <a:ext cx="3860800" cy="365125"/>
          </a:xfrm>
          <a:prstGeom prst="rect">
            <a:avLst/>
          </a:prstGeom>
        </p:spPr>
        <p:txBody>
          <a:bodyPr/>
          <a:lstStyle/>
          <a:p>
            <a:endParaRPr lang="he-IL"/>
          </a:p>
        </p:txBody>
      </p:sp>
      <p:sp>
        <p:nvSpPr>
          <p:cNvPr id="4" name="מציין מיקום של מספר שקופית 3"/>
          <p:cNvSpPr>
            <a:spLocks noGrp="1"/>
          </p:cNvSpPr>
          <p:nvPr>
            <p:ph type="sldNum" sz="quarter" idx="12"/>
          </p:nvPr>
        </p:nvSpPr>
        <p:spPr>
          <a:xfrm>
            <a:off x="1694656" y="5229201"/>
            <a:ext cx="540544" cy="365125"/>
          </a:xfrm>
          <a:prstGeom prst="rect">
            <a:avLst/>
          </a:prstGeom>
        </p:spPr>
        <p:txBody>
          <a:bodyPr/>
          <a:lstStyle/>
          <a:p>
            <a:fld id="{E9164FBF-D6A9-45D1-B9C9-6285B7576CD2}" type="slidenum">
              <a:rPr lang="he-IL" smtClean="0"/>
              <a:t>‹#›</a:t>
            </a:fld>
            <a:endParaRPr lang="he-IL"/>
          </a:p>
        </p:txBody>
      </p:sp>
    </p:spTree>
    <p:extLst>
      <p:ext uri="{BB962C8B-B14F-4D97-AF65-F5344CB8AC3E}">
        <p14:creationId xmlns:p14="http://schemas.microsoft.com/office/powerpoint/2010/main" val="1265502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09601" y="273050"/>
            <a:ext cx="4011084"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a:xfrm>
            <a:off x="8737600" y="6356351"/>
            <a:ext cx="2844800" cy="365125"/>
          </a:xfrm>
          <a:prstGeom prst="rect">
            <a:avLst/>
          </a:prstGeom>
        </p:spPr>
        <p:txBody>
          <a:bodyPr/>
          <a:lstStyle/>
          <a:p>
            <a:fld id="{08F3128C-0B39-45F6-9808-13D257149BA2}" type="datetime8">
              <a:rPr lang="he-IL" smtClean="0"/>
              <a:t>04 אוגוסט 24</a:t>
            </a:fld>
            <a:endParaRPr lang="he-IL"/>
          </a:p>
        </p:txBody>
      </p:sp>
      <p:sp>
        <p:nvSpPr>
          <p:cNvPr id="6" name="מציין מיקום של כותרת תחתונה 5"/>
          <p:cNvSpPr>
            <a:spLocks noGrp="1"/>
          </p:cNvSpPr>
          <p:nvPr>
            <p:ph type="ftr" sz="quarter" idx="11"/>
          </p:nvPr>
        </p:nvSpPr>
        <p:spPr>
          <a:xfrm>
            <a:off x="4507987" y="4941169"/>
            <a:ext cx="3860800" cy="365125"/>
          </a:xfrm>
          <a:prstGeom prst="rect">
            <a:avLst/>
          </a:prstGeom>
        </p:spPr>
        <p:txBody>
          <a:bodyPr/>
          <a:lstStyle/>
          <a:p>
            <a:endParaRPr lang="he-IL"/>
          </a:p>
        </p:txBody>
      </p:sp>
      <p:sp>
        <p:nvSpPr>
          <p:cNvPr id="7" name="מציין מיקום של מספר שקופית 6"/>
          <p:cNvSpPr>
            <a:spLocks noGrp="1"/>
          </p:cNvSpPr>
          <p:nvPr>
            <p:ph type="sldNum" sz="quarter" idx="12"/>
          </p:nvPr>
        </p:nvSpPr>
        <p:spPr>
          <a:xfrm>
            <a:off x="1694656" y="5229201"/>
            <a:ext cx="540544" cy="365125"/>
          </a:xfrm>
          <a:prstGeom prst="rect">
            <a:avLst/>
          </a:prstGeom>
        </p:spPr>
        <p:txBody>
          <a:bodyPr/>
          <a:lstStyle/>
          <a:p>
            <a:fld id="{E9164FBF-D6A9-45D1-B9C9-6285B7576CD2}" type="slidenum">
              <a:rPr lang="he-IL" smtClean="0"/>
              <a:t>‹#›</a:t>
            </a:fld>
            <a:endParaRPr lang="he-IL"/>
          </a:p>
        </p:txBody>
      </p:sp>
    </p:spTree>
    <p:extLst>
      <p:ext uri="{BB962C8B-B14F-4D97-AF65-F5344CB8AC3E}">
        <p14:creationId xmlns:p14="http://schemas.microsoft.com/office/powerpoint/2010/main" val="1882064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2389717" y="4800600"/>
            <a:ext cx="73152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a:xfrm>
            <a:off x="8737600" y="6356351"/>
            <a:ext cx="2844800" cy="365125"/>
          </a:xfrm>
          <a:prstGeom prst="rect">
            <a:avLst/>
          </a:prstGeom>
        </p:spPr>
        <p:txBody>
          <a:bodyPr/>
          <a:lstStyle/>
          <a:p>
            <a:fld id="{2BF2C723-1544-4CCE-AFD8-0668A171C3C9}" type="datetime8">
              <a:rPr lang="he-IL" smtClean="0"/>
              <a:t>04 אוגוסט 24</a:t>
            </a:fld>
            <a:endParaRPr lang="he-IL"/>
          </a:p>
        </p:txBody>
      </p:sp>
      <p:sp>
        <p:nvSpPr>
          <p:cNvPr id="6" name="מציין מיקום של כותרת תחתונה 5"/>
          <p:cNvSpPr>
            <a:spLocks noGrp="1"/>
          </p:cNvSpPr>
          <p:nvPr>
            <p:ph type="ftr" sz="quarter" idx="11"/>
          </p:nvPr>
        </p:nvSpPr>
        <p:spPr>
          <a:xfrm>
            <a:off x="4507987" y="4941169"/>
            <a:ext cx="3860800" cy="365125"/>
          </a:xfrm>
          <a:prstGeom prst="rect">
            <a:avLst/>
          </a:prstGeom>
        </p:spPr>
        <p:txBody>
          <a:bodyPr/>
          <a:lstStyle/>
          <a:p>
            <a:endParaRPr lang="he-IL"/>
          </a:p>
        </p:txBody>
      </p:sp>
      <p:sp>
        <p:nvSpPr>
          <p:cNvPr id="7" name="מציין מיקום של מספר שקופית 6"/>
          <p:cNvSpPr>
            <a:spLocks noGrp="1"/>
          </p:cNvSpPr>
          <p:nvPr>
            <p:ph type="sldNum" sz="quarter" idx="12"/>
          </p:nvPr>
        </p:nvSpPr>
        <p:spPr>
          <a:xfrm>
            <a:off x="1694656" y="5229201"/>
            <a:ext cx="540544" cy="365125"/>
          </a:xfrm>
          <a:prstGeom prst="rect">
            <a:avLst/>
          </a:prstGeom>
        </p:spPr>
        <p:txBody>
          <a:bodyPr/>
          <a:lstStyle/>
          <a:p>
            <a:fld id="{E9164FBF-D6A9-45D1-B9C9-6285B7576CD2}" type="slidenum">
              <a:rPr lang="he-IL" smtClean="0"/>
              <a:t>‹#›</a:t>
            </a:fld>
            <a:endParaRPr lang="he-IL"/>
          </a:p>
        </p:txBody>
      </p:sp>
    </p:spTree>
    <p:extLst>
      <p:ext uri="{BB962C8B-B14F-4D97-AF65-F5344CB8AC3E}">
        <p14:creationId xmlns:p14="http://schemas.microsoft.com/office/powerpoint/2010/main" val="3684621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he-IL" dirty="0"/>
              <a:t>לחץ כדי לערוך סגנון כותרת של תבנית בסיס</a:t>
            </a:r>
          </a:p>
        </p:txBody>
      </p:sp>
      <p:sp>
        <p:nvSpPr>
          <p:cNvPr id="3" name="מציין מיקום טקסט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4" name="מציין מיקום של תאריך 3">
            <a:extLst>
              <a:ext uri="{FF2B5EF4-FFF2-40B4-BE49-F238E27FC236}">
                <a16:creationId xmlns:a16="http://schemas.microsoft.com/office/drawing/2014/main" id="{9AA4CEEC-CF31-412B-BDD4-0A3681621B03}"/>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7C55E60-8C62-4126-B319-18168F92562A}" type="datetimeFigureOut">
              <a:rPr lang="en-US" smtClean="0"/>
              <a:t>8/4/2024</a:t>
            </a:fld>
            <a:endParaRPr lang="en-US"/>
          </a:p>
        </p:txBody>
      </p:sp>
      <p:sp>
        <p:nvSpPr>
          <p:cNvPr id="5" name="מציין מיקום של כותרת תחתונה 4">
            <a:extLst>
              <a:ext uri="{FF2B5EF4-FFF2-40B4-BE49-F238E27FC236}">
                <a16:creationId xmlns:a16="http://schemas.microsoft.com/office/drawing/2014/main" id="{7D6237A9-9B3B-4FE5-AB3A-FE37305107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dirty="0"/>
          </a:p>
        </p:txBody>
      </p:sp>
      <p:sp>
        <p:nvSpPr>
          <p:cNvPr id="6" name="מציין מיקום של מספר שקופית 5">
            <a:extLst>
              <a:ext uri="{FF2B5EF4-FFF2-40B4-BE49-F238E27FC236}">
                <a16:creationId xmlns:a16="http://schemas.microsoft.com/office/drawing/2014/main" id="{3DED2A20-A029-428F-BCF9-FA1D05B3CDA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780721A-B14E-4537-B335-EA25F766A9B1}" type="slidenum">
              <a:rPr lang="en-US" smtClean="0"/>
              <a:t>‹#›</a:t>
            </a:fld>
            <a:endParaRPr lang="en-US" dirty="0"/>
          </a:p>
        </p:txBody>
      </p:sp>
    </p:spTree>
    <p:extLst>
      <p:ext uri="{BB962C8B-B14F-4D97-AF65-F5344CB8AC3E}">
        <p14:creationId xmlns:p14="http://schemas.microsoft.com/office/powerpoint/2010/main" val="3868570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ensus.cbs.gov.il/geographic-area?search=%D7%A0%D7%AA%D7%A0%D7%99%D7%94&amp;type=%D7%99%D7%99%D7%A9%D7%95%D7%91&amp;tabName=%D7%94%D7%A9%D7%9B%D7%9C%D7%94" TargetMode="Externa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census.cbs.gov.il/geographic-area?search=%D7%A0%D7%AA%D7%A0%D7%99%D7%94&amp;type=%D7%99%D7%99%D7%A9%D7%95%D7%91&amp;tabName=%D7%A2%D7%91%D7%95%D7%93%D7%94%20%D7%95%D7%A9%D7%9B%D7%A8" TargetMode="Externa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ensus.cbs.gov.il/geographic-area?search=%D7%A0%D7%AA%D7%A0%D7%99%D7%94&amp;type=%D7%99%D7%99%D7%A9%D7%95%D7%91&amp;tabName=%D7%A2%D7%91%D7%95%D7%93%D7%94%20%D7%95%D7%A9%D7%9B%D7%A8" TargetMode="Externa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census.cbs.gov.il/geographic-area?search=%D7%A0%D7%AA%D7%A0%D7%99%D7%94&amp;type=%D7%99%D7%99%D7%A9%D7%95%D7%91&amp;tabName=%D7%A2%D7%91%D7%95%D7%93%D7%94%20%D7%95%D7%A9%D7%9B%D7%A8" TargetMode="Externa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census.cbs.gov.il/geographic-area?search=%D7%A0%D7%AA%D7%A0%D7%99%D7%94&amp;type=%D7%99%D7%99%D7%A9%D7%95%D7%91&amp;tabName=%D7%AA%D7%A0%D7%90%D7%99%20%D7%93%D7%99%D7%95%D7%A8" TargetMode="Externa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census.cbs.gov.il/geographic-area?search=%D7%A0%D7%AA%D7%A0%D7%99%D7%94&amp;type=%D7%99%D7%99%D7%A9%D7%95%D7%91&amp;tabName=%D7%AA%D7%A4%D7%A7%D7%95%D7%93%20%D7%99%D7%95%D7%9D-%D7%99%D7%95%D7%9E%D7%99" TargetMode="Externa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hyperlink" Target="https://census.cbs.gov.il/geographic-area?search=%D7%A0%D7%AA%D7%A0%D7%99%D7%94&amp;type=%D7%99%D7%99%D7%A9%D7%95%D7%91&amp;tabName=%D7%AA%D7%A4%D7%A7%D7%95%D7%93%20%D7%99%D7%95%D7%9D-%D7%99%D7%95%D7%9E%D7%99"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111%2B121%2B122%2B123&amp;type=%D7%90%D7%96%D7%95%D7%A8+%D7%A1%D7%98%D7%98%D7%99%D7%A1%D7%98%D7%99&amp;tabName=%D7%A1%D7%A7%D7%99%D7%A8%D7%94+%D7%9B%D7%9C%D7%9C%D7%99%D7%AA"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112&amp;type=%D7%90%D7%96%D7%95%D7%A8+%D7%A1%D7%98%D7%98%D7%99%D7%A1%D7%98%D7%99&amp;tabName=%D7%A1%D7%A7%D7%99%D7%A8%D7%94+%D7%9B%D7%9C%D7%9C%D7%99%D7%A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113&amp;type=%D7%90%D7%96%D7%95%D7%A8+%D7%A1%D7%98%D7%98%D7%99%D7%A1%D7%98%D7%99&amp;tabName=%D7%A1%D7%A7%D7%99%D7%A8%D7%94+%D7%9B%D7%9C%D7%9C%D7%99%D7%AA"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134&amp;type=%D7%90%D7%96%D7%95%D7%A8+%D7%A1%D7%98%D7%98%D7%99%D7%A1%D7%98%D7%99&amp;tabName=%D7%A1%D7%A7%D7%99%D7%A8%D7%94+%D7%9B%D7%9C%D7%9C%D7%99%D7%AA"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135&amp;type=%D7%90%D7%96%D7%95%D7%A8+%D7%A1%D7%98%D7%98%D7%99%D7%A1%D7%98%D7%99&amp;tabName=%D7%A1%D7%A7%D7%99%D7%A8%D7%94+%D7%9B%D7%9C%D7%9C%D7%99%D7%AA"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142&amp;type=%D7%90%D7%96%D7%95%D7%A8+%D7%A1%D7%98%D7%98%D7%99%D7%A1%D7%98%D7%99&amp;tabName=%D7%A1%D7%A7%D7%99%D7%A8%D7%94+%D7%9B%D7%9C%D7%9C%D7%99%D7%A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143&amp;type=%D7%90%D7%96%D7%95%D7%A8+%D7%A1%D7%98%D7%98%D7%99%D7%A1%D7%98%D7%99&amp;tabName=%D7%A1%D7%A7%D7%99%D7%A8%D7%94+%D7%9B%D7%9C%D7%9C%D7%99%D7%AA"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144&amp;type=%D7%90%D7%96%D7%95%D7%A8+%D7%A1%D7%98%D7%98%D7%99%D7%A1%D7%98%D7%99&amp;tabName=%D7%A1%D7%A7%D7%99%D7%A8%D7%94+%D7%9B%D7%9C%D7%9C%D7%99%D7%AA"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145&amp;type=%D7%90%D7%96%D7%95%D7%A8+%D7%A1%D7%98%D7%98%D7%99%D7%A1%D7%98%D7%99&amp;tabName=%D7%A1%D7%A7%D7%99%D7%A8%D7%94+%D7%9B%D7%9C%D7%9C%D7%99%D7%AA"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132&amp;type=%D7%90%D7%96%D7%95%D7%A8+%D7%A1%D7%98%D7%98%D7%99%D7%A1%D7%98%D7%99&amp;tabName=%D7%A1%D7%A7%D7%99%D7%A8%D7%94+%D7%9B%D7%9C%D7%9C%D7%99%D7%AA"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131&amp;type=%D7%90%D7%96%D7%95%D7%A8+%D7%A1%D7%98%D7%98%D7%99%D7%A1%D7%98%D7%99&amp;tabName=%D7%A1%D7%A7%D7%99%D7%A8%D7%94+%D7%9B%D7%9C%D7%9C%D7%99%D7%AA"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222&amp;type=%D7%90%D7%96%D7%95%D7%A8+%D7%A1%D7%98%D7%98%D7%99%D7%A1%D7%98%D7%99&amp;tabName=%D7%A1%D7%A7%D7%99%D7%A8%D7%94+%D7%9B%D7%9C%D7%9C%D7%99%D7%AA"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221&amp;type=%D7%90%D7%96%D7%95%D7%A8+%D7%A1%D7%98%D7%98%D7%99%D7%A1%D7%98%D7%99&amp;tabName=%D7%A1%D7%A7%D7%99%D7%A8%D7%94+%D7%9B%D7%9C%D7%9C%D7%99%D7%AA"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13" Type="http://schemas.openxmlformats.org/officeDocument/2006/relationships/slide" Target="slide17.xml"/><Relationship Id="rId18" Type="http://schemas.openxmlformats.org/officeDocument/2006/relationships/slide" Target="slide28.xml"/><Relationship Id="rId26" Type="http://schemas.openxmlformats.org/officeDocument/2006/relationships/slide" Target="slide55.xml"/><Relationship Id="rId39" Type="http://schemas.openxmlformats.org/officeDocument/2006/relationships/slide" Target="slide76.xml"/><Relationship Id="rId21" Type="http://schemas.openxmlformats.org/officeDocument/2006/relationships/slide" Target="slide31.xml"/><Relationship Id="rId34" Type="http://schemas.openxmlformats.org/officeDocument/2006/relationships/slide" Target="slide65.xml"/><Relationship Id="rId42" Type="http://schemas.microsoft.com/office/2007/relationships/hdphoto" Target="../media/hdphoto1.wdp"/><Relationship Id="rId7" Type="http://schemas.openxmlformats.org/officeDocument/2006/relationships/slide" Target="slide8.xml"/><Relationship Id="rId2" Type="http://schemas.openxmlformats.org/officeDocument/2006/relationships/slide" Target="slide2.xml"/><Relationship Id="rId16" Type="http://schemas.openxmlformats.org/officeDocument/2006/relationships/slide" Target="slide26.xml"/><Relationship Id="rId20" Type="http://schemas.openxmlformats.org/officeDocument/2006/relationships/slide" Target="slide30.xml"/><Relationship Id="rId29" Type="http://schemas.openxmlformats.org/officeDocument/2006/relationships/slide" Target="slide58.xml"/><Relationship Id="rId41"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slide" Target="slide15.xml"/><Relationship Id="rId24" Type="http://schemas.openxmlformats.org/officeDocument/2006/relationships/slide" Target="slide38.xml"/><Relationship Id="rId32" Type="http://schemas.openxmlformats.org/officeDocument/2006/relationships/slide" Target="slide61.xml"/><Relationship Id="rId37" Type="http://schemas.openxmlformats.org/officeDocument/2006/relationships/slide" Target="slide68.xml"/><Relationship Id="rId40" Type="http://schemas.openxmlformats.org/officeDocument/2006/relationships/slide" Target="slide77.xml"/><Relationship Id="rId5" Type="http://schemas.openxmlformats.org/officeDocument/2006/relationships/slide" Target="slide6.xml"/><Relationship Id="rId15" Type="http://schemas.openxmlformats.org/officeDocument/2006/relationships/slide" Target="slide20.xml"/><Relationship Id="rId23" Type="http://schemas.openxmlformats.org/officeDocument/2006/relationships/slide" Target="slide34.xml"/><Relationship Id="rId28" Type="http://schemas.openxmlformats.org/officeDocument/2006/relationships/slide" Target="slide57.xml"/><Relationship Id="rId36" Type="http://schemas.openxmlformats.org/officeDocument/2006/relationships/slide" Target="slide67.xml"/><Relationship Id="rId10" Type="http://schemas.openxmlformats.org/officeDocument/2006/relationships/slide" Target="slide14.xml"/><Relationship Id="rId19" Type="http://schemas.openxmlformats.org/officeDocument/2006/relationships/slide" Target="slide29.xml"/><Relationship Id="rId31" Type="http://schemas.openxmlformats.org/officeDocument/2006/relationships/slide" Target="slide60.xml"/><Relationship Id="rId44" Type="http://schemas.openxmlformats.org/officeDocument/2006/relationships/image" Target="../media/image7.svg"/><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slide" Target="slide18.xml"/><Relationship Id="rId22" Type="http://schemas.openxmlformats.org/officeDocument/2006/relationships/slide" Target="slide33.xml"/><Relationship Id="rId27" Type="http://schemas.openxmlformats.org/officeDocument/2006/relationships/slide" Target="slide56.xml"/><Relationship Id="rId30" Type="http://schemas.openxmlformats.org/officeDocument/2006/relationships/slide" Target="slide59.xml"/><Relationship Id="rId35" Type="http://schemas.openxmlformats.org/officeDocument/2006/relationships/slide" Target="slide66.xml"/><Relationship Id="rId43" Type="http://schemas.openxmlformats.org/officeDocument/2006/relationships/image" Target="../media/image6.png"/><Relationship Id="rId8" Type="http://schemas.openxmlformats.org/officeDocument/2006/relationships/slide" Target="slide9.xml"/><Relationship Id="rId3" Type="http://schemas.openxmlformats.org/officeDocument/2006/relationships/slide" Target="slide4.xml"/><Relationship Id="rId12" Type="http://schemas.openxmlformats.org/officeDocument/2006/relationships/slide" Target="slide16.xml"/><Relationship Id="rId17" Type="http://schemas.openxmlformats.org/officeDocument/2006/relationships/slide" Target="slide27.xml"/><Relationship Id="rId25" Type="http://schemas.openxmlformats.org/officeDocument/2006/relationships/slide" Target="slide44.xml"/><Relationship Id="rId33" Type="http://schemas.openxmlformats.org/officeDocument/2006/relationships/slide" Target="slide63.xml"/><Relationship Id="rId38" Type="http://schemas.openxmlformats.org/officeDocument/2006/relationships/slide" Target="slide69.xml"/></Relationships>
</file>

<file path=ppt/slides/_rels/slide30.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223&amp;type=%D7%90%D7%96%D7%95%D7%A8+%D7%A1%D7%98%D7%98%D7%99%D7%A1%D7%98%D7%99&amp;tabName=%D7%A1%D7%A7%D7%99%D7%A8%D7%94+%D7%9B%D7%9C%D7%9C%D7%99%D7%AA"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211&amp;type=%D7%90%D7%96%D7%95%D7%A8+%D7%A1%D7%98%D7%98%D7%99%D7%A1%D7%98%D7%99&amp;tabName=%D7%A1%D7%A7%D7%99%D7%A8%D7%94+%D7%9B%D7%9C%D7%9C%D7%99%D7%AA"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212&amp;type=%D7%90%D7%96%D7%95%D7%A8+%D7%A1%D7%98%D7%98%D7%99%D7%A1%D7%98%D7%99&amp;tabName=%D7%A1%D7%A7%D7%99%D7%A8%D7%94+%D7%9B%D7%9C%D7%9C%D7%99%D7%AA"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213&amp;type=%D7%90%D7%96%D7%95%D7%A8+%D7%A1%D7%98%D7%98%D7%99%D7%A1%D7%98%D7%99&amp;tabName=%D7%A1%D7%A7%D7%99%D7%A8%D7%94+%D7%9B%D7%9C%D7%9C%D7%99%D7%A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241&amp;type=%D7%90%D7%96%D7%95%D7%A8%20%D7%A1%D7%98%D7%98%D7%99%D7%A1%D7%98%D7%99&amp;tabName=%D7%A1%D7%A7%D7%99%D7%A8%D7%94%20%D7%9B%D7%9C%D7%9C%D7%99%D7%AA" TargetMode="External"/><Relationship Id="rId7"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hyperlink" Target="https://census.cbs.gov.il/geographic-area?search=%D7%A0%D7%AA%D7%A0%D7%99%D7%94+%D7%90%D7%96%D7%95%D7%A8+%D7%A1%D7%98%D7%98%D7%99%D7%A1%D7%98%D7%99+241&amp;type=%D7%90%D7%96%D7%95%D7%A8+%D7%A1%D7%98%D7%98%D7%99%D7%A1%D7%98%D7%99&amp;tabName=%D7%A1%D7%A7%D7%99%D7%A8%D7%94+%D7%9B%D7%9C%D7%9C%D7%99%D7%AA"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241&amp;type=%D7%90%D7%96%D7%95%D7%A8%20%D7%A1%D7%98%D7%98%D7%99%D7%A1%D7%98%D7%99&amp;tabName=%D7%A1%D7%A7%D7%99%D7%A8%D7%94%20%D7%9B%D7%9C%D7%9C%D7%99%D7%AA" TargetMode="External"/><Relationship Id="rId7"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hyperlink" Target="https://census.cbs.gov.il/geographic-area?search=%D7%A0%D7%AA%D7%A0%D7%99%D7%94+%D7%90%D7%96%D7%95%D7%A8+%D7%A1%D7%98%D7%98%D7%99%D7%A1%D7%98%D7%99+242&amp;type=%D7%90%D7%96%D7%95%D7%A8+%D7%A1%D7%98%D7%98%D7%99%D7%A1%D7%98%D7%99&amp;tabName=%D7%A1%D7%A7%D7%99%D7%A8%D7%94+%D7%9B%D7%9C%D7%9C%D7%99%D7%AA"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241&amp;type=%D7%90%D7%96%D7%95%D7%A8%20%D7%A1%D7%98%D7%98%D7%99%D7%A1%D7%98%D7%99&amp;tabName=%D7%A1%D7%A7%D7%99%D7%A8%D7%94%20%D7%9B%D7%9C%D7%9C%D7%99%D7%AA" TargetMode="External"/><Relationship Id="rId7"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hyperlink" Target="https://census.cbs.gov.il/geographic-area?search=%D7%A0%D7%AA%D7%A0%D7%99%D7%94+%D7%90%D7%96%D7%95%D7%A8+%D7%A1%D7%98%D7%98%D7%99%D7%A1%D7%98%D7%99+243&amp;type=%D7%90%D7%96%D7%95%D7%A8+%D7%A1%D7%98%D7%98%D7%99%D7%A1%D7%98%D7%99&amp;tabName=%D7%A1%D7%A7%D7%99%D7%A8%D7%94+%D7%9B%D7%9C%D7%9C%D7%99%D7%AA"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hyperlink" Target="https://census.cbs.gov.il/geographic-area?search=%D7%A0%D7%AA%D7%A0%D7%99%D7%94%20%D7%90%D7%96%D7%95%D7%A8%20%D7%A1%D7%98%D7%98%D7%99%D7%A1%D7%98%D7%99%20311&amp;type=%D7%90%D7%96%D7%95%D7%A8%20%D7%A1%D7%98%D7%98%D7%99%D7%A1%D7%98%D7%99&amp;tabName=%D7%A1%D7%A7%D7%99%D7%A8%D7%94%20%D7%9B%D7%9C%D7%9C%D7%99%D7%AA" TargetMode="External"/><Relationship Id="rId7"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hyperlink" Target="https://census.cbs.gov.il/geographic-area?search=%D7%A0%D7%AA%D7%A0%D7%99%D7%94+%D7%90%D7%96%D7%95%D7%A8+%D7%A1%D7%98%D7%98%D7%99%D7%A1%D7%98%D7%99+311&amp;type=%D7%90%D7%96%D7%95%D7%A8+%D7%A1%D7%98%D7%98%D7%99%D7%A1%D7%98%D7%99&amp;tabName=%D7%A1%D7%A7%D7%99%D7%A8%D7%94+%D7%9B%D7%9C%D7%9C%D7%99%D7%AA"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11&amp;type=%D7%90%D7%96%D7%95%D7%A8%20%D7%A1%D7%98%D7%98%D7%99%D7%A1%D7%98%D7%99&amp;tabName=%D7%A1%D7%A7%D7%99%D7%A8%D7%94%20%D7%9B%D7%9C%D7%9C%D7%99%D7%AA" TargetMode="External"/><Relationship Id="rId7"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hyperlink" Target="https://census.cbs.gov.il/geographic-area?search=%D7%A0%D7%AA%D7%A0%D7%99%D7%94+%D7%90%D7%96%D7%95%D7%A8+%D7%A1%D7%98%D7%98%D7%99%D7%A1%D7%98%D7%99+231&amp;type=%D7%90%D7%96%D7%95%D7%A8+%D7%A1%D7%98%D7%98%D7%99%D7%A1%D7%98%D7%99&amp;tabName=%D7%A1%D7%A7%D7%99%D7%A8%D7%94+%D7%9B%D7%9C%D7%9C%D7%99%D7%AA"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232&amp;type=%D7%90%D7%96%D7%95%D7%A8+%D7%A1%D7%98%D7%98%D7%99%D7%A1%D7%98%D7%99&amp;tabName=%D7%A1%D7%A7%D7%99%D7%A8%D7%94+%D7%9B%D7%9C%D7%9C%D7%99%D7%AA"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census.cbs.gov.il/geographic-area?search=%D7%A0%D7%AA%D7%A0%D7%99%D7%94&amp;type=%D7%99%D7%99%D7%A9%D7%95%D7%91&amp;tabName=%D7%A1%D7%A7%D7%99%D7%A8%D7%94%20%D7%9B%D7%9C%D7%9C%D7%99%D7%AA" TargetMode="External"/><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233&amp;type=%D7%90%D7%96%D7%95%D7%A8+%D7%A1%D7%98%D7%98%D7%99%D7%A1%D7%98%D7%99&amp;tabName=%D7%A1%D7%A7%D7%99%D7%A8%D7%94+%D7%9B%D7%9C%D7%9C%D7%99%D7%AA"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313&amp;type=%D7%90%D7%96%D7%95%D7%A8+%D7%A1%D7%98%D7%98%D7%99%D7%A1%D7%98%D7%99&amp;tabName=%D7%A1%D7%A7%D7%99%D7%A8%D7%94+%D7%9B%D7%9C%D7%9C%D7%99%D7%AA"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2.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321&amp;type=%D7%90%D7%96%D7%95%D7%A8+%D7%A1%D7%98%D7%98%D7%99%D7%A1%D7%98%D7%99&amp;tabName=%D7%A1%D7%A7%D7%99%D7%A8%D7%94+%D7%9B%D7%9C%D7%9C%D7%99%D7%AA"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322&amp;type=%D7%90%D7%96%D7%95%D7%A8+%D7%A1%D7%98%D7%98%D7%99%D7%A1%D7%98%D7%99&amp;tabName=%D7%A1%D7%A7%D7%99%D7%A8%D7%94+%D7%9B%D7%9C%D7%9C%D7%99%D7%AA"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4.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312&amp;type=%D7%90%D7%96%D7%95%D7%A8+%D7%A1%D7%98%D7%98%D7%99%D7%A1%D7%98%D7%99&amp;tabName=%D7%A1%D7%A7%D7%99%D7%A8%D7%94+%D7%9B%D7%9C%D7%9C%D7%99%D7%AA"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323&amp;type=%D7%90%D7%96%D7%95%D7%A8+%D7%A1%D7%98%D7%98%D7%99%D7%A1%D7%98%D7%99&amp;tabName=%D7%A1%D7%A7%D7%99%D7%A8%D7%94+%D7%9B%D7%9C%D7%9C%D7%99%D7%AA"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6.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324&amp;type=%D7%90%D7%96%D7%95%D7%A8+%D7%A1%D7%98%D7%98%D7%99%D7%A1%D7%98%D7%99&amp;tabName=%D7%A1%D7%A7%D7%99%D7%A8%D7%94+%D7%9B%D7%9C%D7%9C%D7%99%D7%AA"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7.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325&amp;type=%D7%90%D7%96%D7%95%D7%A8+%D7%A1%D7%98%D7%98%D7%99%D7%A1%D7%98%D7%99&amp;tabName=%D7%A1%D7%A7%D7%99%D7%A8%D7%94+%D7%9B%D7%9C%D7%9C%D7%99%D7%AA"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48.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hyperlink" Target="https://census.cbs.gov.il/geographic-area?search=%D7%A0%D7%AA%D7%A0%D7%99%D7%94+%D7%90%D7%96%D7%95%D7%A8+%D7%A1%D7%98%D7%98%D7%99%D7%A1%D7%98%D7%99+331&amp;type=%D7%90%D7%96%D7%95%D7%A8+%D7%A1%D7%98%D7%98%D7%99%D7%A1%D7%98%D7%99&amp;tabName=%D7%A1%D7%A7%D7%99%D7%A8%D7%94+%D7%9B%D7%9C%D7%9C%D7%99%D7%AA"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13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hyperlink" Target="https://census.cbs.gov.il/geographic-area?search=%D7%A0%D7%AA%D7%A0%D7%99%D7%94+%D7%90%D7%96%D7%95%D7%A8+%D7%A1%D7%98%D7%98%D7%99%D7%A1%D7%98%D7%99+332&amp;type=%D7%90%D7%96%D7%95%D7%A8+%D7%A1%D7%98%D7%98%D7%99%D7%A1%D7%98%D7%99&amp;tabName=%D7%A1%D7%A7%D7%99%D7%A8%D7%94+%D7%9B%D7%9C%D7%9C%D7%99%D7%A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ensus.cbs.gov.il/geographic-area?search=%D7%A0%D7%AA%D7%A0%D7%99%D7%94&amp;type=%D7%99%D7%99%D7%A9%D7%95%D7%91&amp;tabName=%D7%9E%D7%90%D7%A4%D7%99%D7%99%D7%A0%D7%99%20%D7%90%D7%95%D7%9B%D7%9C%D7%95%D7%A1%D7%99%D7%99%D7%94" TargetMode="Externa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13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hyperlink" Target="https://census.cbs.gov.il/geographic-area?search=%D7%A0%D7%AA%D7%A0%D7%99%D7%94+%D7%90%D7%96%D7%95%D7%A8+%D7%A1%D7%98%D7%98%D7%99%D7%A1%D7%98%D7%99+333&amp;type=%D7%90%D7%96%D7%95%D7%A8+%D7%A1%D7%98%D7%98%D7%99%D7%A1%D7%98%D7%99&amp;tabName=%D7%A1%D7%A7%D7%99%D7%A8%D7%94+%D7%9B%D7%9C%D7%9C%D7%99%D7%AA"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14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hyperlink" Target="https://census.cbs.gov.il/geographic-area?search=%D7%A0%D7%AA%D7%A0%D7%99%D7%94+%D7%90%D7%96%D7%95%D7%A8+%D7%A1%D7%98%D7%98%D7%99%D7%A1%D7%98%D7%99+334&amp;type=%D7%90%D7%96%D7%95%D7%A8+%D7%A1%D7%98%D7%98%D7%99%D7%A1%D7%98%D7%99&amp;tabName=%D7%A1%D7%A7%D7%99%D7%A8%D7%94+%D7%9B%D7%9C%D7%9C%D7%99%D7%AA"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14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hyperlink" Target="https://census.cbs.gov.il/geographic-area?search=%D7%A0%D7%AA%D7%A0%D7%99%D7%94+%D7%90%D7%96%D7%95%D7%A8+%D7%A1%D7%98%D7%98%D7%99%D7%A1%D7%98%D7%99+611&amp;type=%D7%90%D7%96%D7%95%D7%A8+%D7%A1%D7%98%D7%98%D7%99%D7%A1%D7%98%D7%99&amp;tabName=%D7%A1%D7%A7%D7%99%D7%A8%D7%94+%D7%9B%D7%9C%D7%9C%D7%99%D7%AA"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146.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hyperlink" Target="https://census.cbs.gov.il/geographic-area?search=%D7%A0%D7%AA%D7%A0%D7%99%D7%94+%D7%90%D7%96%D7%95%D7%A8+%D7%A1%D7%98%D7%98%D7%99%D7%A1%D7%98%D7%99+612&amp;type=%D7%90%D7%96%D7%95%D7%A8+%D7%A1%D7%98%D7%98%D7%99%D7%A1%D7%98%D7%99&amp;tabName=%D7%A1%D7%A7%D7%99%D7%A8%D7%94+%D7%9B%D7%9C%D7%9C%D7%99%D7%AA"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149.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hyperlink" Target="https://census.cbs.gov.il/geographic-area?search=%D7%A0%D7%AA%D7%A0%D7%99%D7%94+%D7%90%D7%96%D7%95%D7%A8+%D7%A1%D7%98%D7%98%D7%99%D7%A1%D7%98%D7%99+613&amp;type=%D7%90%D7%96%D7%95%D7%A8+%D7%A1%D7%98%D7%98%D7%99%D7%A1%D7%98%D7%99&amp;tabName=%D7%A1%D7%A7%D7%99%D7%A8%D7%94+%D7%9B%D7%9C%D7%9C%D7%99%D7%AA"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15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hyperlink" Target="https://census.cbs.gov.il/geographic-area?search=%D7%A0%D7%AA%D7%A0%D7%99%D7%94+%D7%90%D7%96%D7%95%D7%A8+%D7%A1%D7%98%D7%98%D7%99%D7%A1%D7%98%D7%99+621&amp;type=%D7%90%D7%96%D7%95%D7%A8+%D7%A1%D7%98%D7%98%D7%99%D7%A1%D7%98%D7%99&amp;tabName=%D7%A1%D7%A7%D7%99%D7%A8%D7%94+%D7%9B%D7%9C%D7%9C%D7%99%D7%AA"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633&amp;type=%D7%90%D7%96%D7%95%D7%A8+%D7%A1%D7%98%D7%98%D7%99%D7%A1%D7%98%D7%99&amp;tabName=%D7%A1%D7%A7%D7%99%D7%A8%D7%94+%D7%9B%D7%9C%D7%9C%D7%99%D7%AA"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57.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632&amp;type=%D7%90%D7%96%D7%95%D7%A8+%D7%A1%D7%98%D7%98%D7%99%D7%A1%D7%98%D7%99&amp;tabName=%D7%A1%D7%A7%D7%99%D7%A8%D7%94+%D7%9B%D7%9C%D7%9C%D7%99%D7%AA"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58.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631&amp;type=%D7%90%D7%96%D7%95%D7%A8+%D7%A1%D7%98%D7%98%D7%99%D7%A1%D7%98%D7%99&amp;tabName=%D7%A1%D7%A7%D7%99%D7%A8%D7%94+%D7%9B%D7%9C%D7%9C%D7%99%D7%AA"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59.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632&amp;type=%D7%90%D7%96%D7%95%D7%A8+%D7%A1%D7%98%D7%98%D7%99%D7%A1%D7%98%D7%99&amp;tabName=%D7%A1%D7%A7%D7%99%D7%A8%D7%94+%D7%9B%D7%9C%D7%9C%D7%99%D7%AA"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census.cbs.gov.il/geographic-area?search=%D7%A0%D7%AA%D7%A0%D7%99%D7%94&amp;type=%D7%99%D7%99%D7%A9%D7%95%D7%91&amp;tabName=%D7%93%D7%AA%20%D7%95%D7%93%D7%AA%D7%99%D7%95%D7%AA"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167.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hyperlink" Target="https://census.cbs.gov.il/geographic-area?search=%D7%A0%D7%AA%D7%A0%D7%99%D7%94+%D7%90%D7%96%D7%95%D7%A8+%D7%A1%D7%98%D7%98%D7%99%D7%A1%D7%98%D7%99+412&amp;type=%D7%90%D7%96%D7%95%D7%A8+%D7%A1%D7%98%D7%98%D7%99%D7%A1%D7%98%D7%99&amp;tabName=%D7%A1%D7%A7%D7%99%D7%A8%D7%94+%D7%9B%D7%9C%D7%9C%D7%99%D7%AA"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411&amp;type=%D7%90%D7%96%D7%95%D7%A8+%D7%A1%D7%98%D7%98%D7%99%D7%A1%D7%98%D7%99&amp;tabName=%D7%A1%D7%A7%D7%99%D7%A8%D7%94+%D7%9B%D7%9C%D7%9C%D7%99%D7%AA"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62.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413&amp;type=%D7%90%D7%96%D7%95%D7%A8+%D7%A1%D7%98%D7%98%D7%99%D7%A1%D7%98%D7%99&amp;tabName=%D7%A1%D7%A7%D7%99%D7%A8%D7%94+%D7%9B%D7%9C%D7%9C%D7%99%D7%AA"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63.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176.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hyperlink" Target="https://census.cbs.gov.il/geographic-area?search=%D7%A0%D7%AA%D7%A0%D7%99%D7%94+%D7%90%D7%96%D7%95%D7%A8+%D7%A1%D7%98%D7%98%D7%99%D7%A1%D7%98%D7%99+421&amp;type=%D7%90%D7%96%D7%95%D7%A8+%D7%A1%D7%98%D7%98%D7%99%D7%A1%D7%98%D7%99&amp;tabName=%D7%A1%D7%A7%D7%99%D7%A8%D7%94+%D7%9B%D7%9C%D7%9C%D7%99%D7%AA"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179.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hyperlink" Target="https://census.cbs.gov.il/geographic-area?search=%D7%A0%D7%AA%D7%A0%D7%99%D7%94+%D7%90%D7%96%D7%95%D7%A8+%D7%A1%D7%98%D7%98%D7%99%D7%A1%D7%98%D7%99+422&amp;type=%D7%90%D7%96%D7%95%D7%A8+%D7%A1%D7%98%D7%98%D7%99%D7%A1%D7%98%D7%99&amp;tabName=%D7%A1%D7%A7%D7%99%D7%A8%D7%94+%D7%9B%D7%9C%D7%9C%D7%99%D7%AA"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414&amp;type=%D7%90%D7%96%D7%95%D7%A8%20%D7%A1%D7%98%D7%98%D7%99%D7%A1%D7%98%D7%99&amp;tabName=%D7%A1%D7%A7%D7%99%D7%A8%D7%94%20%D7%9B%D7%9C%D7%9C%D7%99%D7%AA"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66.xml.rels><?xml version="1.0" encoding="UTF-8" standalone="yes"?>
<Relationships xmlns="http://schemas.openxmlformats.org/package/2006/relationships"><Relationship Id="rId3" Type="http://schemas.openxmlformats.org/officeDocument/2006/relationships/hyperlink" Target="https://census.cbs.gov.il/geographic-area?search=%D7%A0%D7%AA%D7%A0%D7%99%D7%94+%D7%90%D7%96%D7%95%D7%A8+%D7%A1%D7%98%D7%98%D7%99%D7%A1%D7%98%D7%99+523&amp;type=%D7%90%D7%96%D7%95%D7%A8+%D7%A1%D7%98%D7%98%D7%99%D7%A1%D7%98%D7%99&amp;tabName=%D7%A1%D7%A7%D7%99%D7%A8%D7%94+%D7%9B%D7%9C%D7%9C%D7%99%D7%AA"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67.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188.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hyperlink" Target="https://census.cbs.gov.il/geographic-area?search=%D7%A0%D7%AA%D7%A0%D7%99%D7%94+%D7%90%D7%96%D7%95%D7%A8+%D7%A1%D7%98%D7%98%D7%99%D7%A1%D7%98%D7%99+431&amp;type=%D7%90%D7%96%D7%95%D7%A8+%D7%A1%D7%98%D7%98%D7%99%D7%A1%D7%98%D7%99&amp;tabName=%D7%A1%D7%A7%D7%99%D7%A8%D7%94+%D7%9B%D7%9C%D7%9C%D7%99%D7%AA"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191.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hyperlink" Target="https://census.cbs.gov.il/geographic-area?search=%D7%A0%D7%AA%D7%A0%D7%99%D7%94+%D7%90%D7%96%D7%95%D7%A8+%D7%A1%D7%98%D7%98%D7%99%D7%A1%D7%98%D7%99+432&amp;type=%D7%90%D7%96%D7%95%D7%A8+%D7%A1%D7%98%D7%98%D7%99%D7%A1%D7%98%D7%99&amp;tabName=%D7%A1%D7%A7%D7%99%D7%A8%D7%94+%D7%9B%D7%9C%D7%9C%D7%99%D7%AA"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194.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hyperlink" Target="https://census.cbs.gov.il/geographic-area?search=%D7%A0%D7%AA%D7%A0%D7%99%D7%94+%D7%90%D7%96%D7%95%D7%A8+%D7%A1%D7%98%D7%98%D7%99%D7%A1%D7%98%D7%99+511&amp;type=%D7%90%D7%96%D7%95%D7%A8+%D7%A1%D7%98%D7%98%D7%99%D7%A1%D7%98%D7%99&amp;tabName=%D7%A1%D7%A7%D7%99%D7%A8%D7%94+%D7%9B%D7%9C%D7%9C%D7%99%D7%A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ensus.cbs.gov.il/geographic-area?search=%D7%A0%D7%AA%D7%A0%D7%99%D7%94&amp;type=%D7%99%D7%99%D7%A9%D7%95%D7%91&amp;tabName=%D7%A0%D7%99%D7%A9%D7%95%D7%90%D7%99%D7%9F%20%D7%95%D7%A4%D7%A8%D7%99%D7%95%D7%9F" TargetMode="Externa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197.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hyperlink" Target="https://census.cbs.gov.il/geographic-area?search=%D7%A0%D7%AA%D7%A0%D7%99%D7%94+%D7%90%D7%96%D7%95%D7%A8+%D7%A1%D7%98%D7%98%D7%99%D7%A1%D7%98%D7%99+512&amp;type=%D7%90%D7%96%D7%95%D7%A8+%D7%A1%D7%98%D7%98%D7%99%D7%A1%D7%98%D7%99&amp;tabName=%D7%A1%D7%A7%D7%99%D7%A8%D7%94+%D7%9B%D7%9C%D7%9C%D7%99%D7%AA"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200.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hyperlink" Target="https://census.cbs.gov.il/geographic-area?search=%D7%A0%D7%AA%D7%A0%D7%99%D7%94+%D7%90%D7%96%D7%95%D7%A8+%D7%A1%D7%98%D7%98%D7%99%D7%A1%D7%98%D7%99+513&amp;type=%D7%90%D7%96%D7%95%D7%A8+%D7%A1%D7%98%D7%98%D7%99%D7%A1%D7%98%D7%99&amp;tabName=%D7%A1%D7%A7%D7%99%D7%A8%D7%94+%D7%9B%D7%9C%D7%9C%D7%99%D7%AA"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203.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hyperlink" Target="https://census.cbs.gov.il/geographic-area?search=%D7%A0%D7%AA%D7%A0%D7%99%D7%94+%D7%90%D7%96%D7%95%D7%A8+%D7%A1%D7%98%D7%98%D7%99%D7%A1%D7%98%D7%99+521&amp;type=%D7%90%D7%96%D7%95%D7%A8+%D7%A1%D7%98%D7%98%D7%99%D7%A1%D7%98%D7%99&amp;tabName=%D7%A1%D7%A7%D7%99%D7%A8%D7%94+%D7%9B%D7%9C%D7%9C%D7%99%D7%AA"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206.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hyperlink" Target="https://census.cbs.gov.il/geographic-area?search=%D7%A0%D7%AA%D7%A0%D7%99%D7%94+%D7%90%D7%96%D7%95%D7%A8+%D7%A1%D7%98%D7%98%D7%99%D7%A1%D7%98%D7%99+522&amp;type=%D7%90%D7%96%D7%95%D7%A8+%D7%A1%D7%98%D7%98%D7%99%D7%A1%D7%98%D7%99&amp;tabName=%D7%A1%D7%A7%D7%99%D7%A8%D7%94+%D7%9B%D7%9C%D7%9C%D7%99%D7%AA"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209.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hyperlink" Target="https://census.cbs.gov.il/geographic-area?search=%D7%A0%D7%AA%D7%A0%D7%99%D7%94+%D7%90%D7%96%D7%95%D7%A8+%D7%A1%D7%98%D7%98%D7%99%D7%A1%D7%98%D7%99+532&amp;type=%D7%90%D7%96%D7%95%D7%A8+%D7%A1%D7%98%D7%98%D7%99%D7%A1%D7%98%D7%99&amp;tabName=%D7%A1%D7%A7%D7%99%D7%A8%D7%94+%D7%9B%D7%9C%D7%9C%D7%99%D7%AA"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212.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hyperlink" Target="https://census.cbs.gov.il/geographic-area?search=%D7%A0%D7%AA%D7%A0%D7%99%D7%94+%D7%90%D7%96%D7%95%D7%A8+%D7%A1%D7%98%D7%98%D7%99%D7%A1%D7%98%D7%99+533&amp;type=%D7%90%D7%96%D7%95%D7%A8+%D7%A1%D7%98%D7%98%D7%99%D7%A1%D7%98%D7%99&amp;tabName=%D7%A1%D7%A7%D7%99%D7%A8%D7%94+%D7%9B%D7%9C%D7%9C%D7%99%D7%AA"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21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hyperlink" Target="https://census.cbs.gov.il/geographic-area?search=%D7%A0%D7%AA%D7%A0%D7%99%D7%94+%D7%90%D7%96%D7%95%D7%A8+%D7%A1%D7%98%D7%98%D7%99%D7%A1%D7%98%D7%99+534%2B536&amp;type=%D7%90%D7%96%D7%95%D7%A8+%D7%A1%D7%98%D7%98%D7%99%D7%A1%D7%98%D7%99&amp;tabName=%D7%A1%D7%A7%D7%99%D7%A8%D7%94+%D7%9B%D7%9C%D7%9C%D7%99%D7%AA"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218.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hyperlink" Target="https://census.cbs.gov.il/geographic-area?search=%D7%A0%D7%AA%D7%A0%D7%99%D7%94+%D7%90%D7%96%D7%95%D7%A8+%D7%A1%D7%98%D7%98%D7%99%D7%A1%D7%98%D7%99+531&amp;type=%D7%90%D7%96%D7%95%D7%A8+%D7%A1%D7%98%D7%98%D7%99%D7%A1%D7%98%D7%99&amp;tabName=%D7%A1%D7%A7%D7%99%D7%A8%D7%94+%D7%9B%D7%9C%D7%9C%D7%99%D7%AA"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census.cbs.gov.il/geographic-area?search=%D7%A0%D7%AA%D7%A0%D7%99%D7%94%20%D7%90%D7%96%D7%95%D7%A8%20%D7%A1%D7%98%D7%98%D7%99%D7%A1%D7%98%D7%99%20331&amp;type=%D7%90%D7%96%D7%95%D7%A8%20%D7%A1%D7%98%D7%98%D7%99%D7%A1%D7%98%D7%99&amp;tabName=%D7%93%D7%AA%20%D7%95%D7%93%D7%AA%D7%99%D7%95%D7%AA" TargetMode="External"/><Relationship Id="rId7" Type="http://schemas.openxmlformats.org/officeDocument/2006/relationships/image" Target="../media/image221.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hyperlink" Target="https://census.cbs.gov.il/geographic-area?search=%D7%A0%D7%AA%D7%A0%D7%99%D7%94+%D7%90%D7%96%D7%95%D7%A8+%D7%A1%D7%98%D7%98%D7%99%D7%A1%D7%98%D7%99+535&amp;type=%D7%90%D7%96%D7%95%D7%A8+%D7%A1%D7%98%D7%98%D7%99%D7%A1%D7%98%D7%99&amp;tabName=%D7%A1%D7%A7%D7%99%D7%A8%D7%94+%D7%9B%D7%9C%D7%9C%D7%99%D7%AA"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census.cbs.gov.il/geographic-area?search=%D7%A0%D7%AA%D7%A0%D7%99%D7%94&amp;type=%D7%99%D7%99%D7%A9%D7%95%D7%91&amp;tabName=%D7%9E%D7%95%D7%A6%D7%90" TargetMode="Externa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census.cbs.gov.il/geographic-area?search=%D7%A0%D7%AA%D7%A0%D7%99%D7%94&amp;type=%D7%99%D7%99%D7%A9%D7%95%D7%91&amp;tabName=%D7%9E%D7%A9%D7%A7%D7%99%20%D7%91%D7%99%D7%A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צורה חופשית: צורה 13">
            <a:extLst>
              <a:ext uri="{FF2B5EF4-FFF2-40B4-BE49-F238E27FC236}">
                <a16:creationId xmlns:a16="http://schemas.microsoft.com/office/drawing/2014/main" id="{DB39C9CF-F2DD-417F-8FC2-114F9A455D2E}"/>
              </a:ext>
              <a:ext uri="{C183D7F6-B498-43B3-948B-1728B52AA6E4}">
                <adec:decorative xmlns:adec="http://schemas.microsoft.com/office/drawing/2017/decorative" val="1"/>
              </a:ext>
            </a:extLst>
          </p:cNvPr>
          <p:cNvSpPr/>
          <p:nvPr/>
        </p:nvSpPr>
        <p:spPr>
          <a:xfrm flipH="1">
            <a:off x="4427189" y="-5128"/>
            <a:ext cx="7752184" cy="6858000"/>
          </a:xfrm>
          <a:custGeom>
            <a:avLst/>
            <a:gdLst>
              <a:gd name="connsiteX0" fmla="*/ 3988495 w 6837485"/>
              <a:gd name="connsiteY0" fmla="*/ 0 h 6853500"/>
              <a:gd name="connsiteX1" fmla="*/ 3988495 w 6837485"/>
              <a:gd name="connsiteY1" fmla="*/ 7851 h 6853500"/>
              <a:gd name="connsiteX2" fmla="*/ 0 w 6837485"/>
              <a:gd name="connsiteY2" fmla="*/ 7851 h 6853500"/>
              <a:gd name="connsiteX3" fmla="*/ 0 w 6837485"/>
              <a:gd name="connsiteY3" fmla="*/ 6847851 h 6853500"/>
              <a:gd name="connsiteX4" fmla="*/ 3988495 w 6837485"/>
              <a:gd name="connsiteY4" fmla="*/ 6847851 h 6853500"/>
              <a:gd name="connsiteX5" fmla="*/ 3988495 w 6837485"/>
              <a:gd name="connsiteY5" fmla="*/ 6853500 h 6853500"/>
              <a:gd name="connsiteX6" fmla="*/ 6837485 w 6837485"/>
              <a:gd name="connsiteY6" fmla="*/ 6853500 h 68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485" h="6853500">
                <a:moveTo>
                  <a:pt x="3988495" y="0"/>
                </a:moveTo>
                <a:lnTo>
                  <a:pt x="3988495" y="7851"/>
                </a:lnTo>
                <a:lnTo>
                  <a:pt x="0" y="7851"/>
                </a:lnTo>
                <a:lnTo>
                  <a:pt x="0" y="6847851"/>
                </a:lnTo>
                <a:lnTo>
                  <a:pt x="3988495" y="6847851"/>
                </a:lnTo>
                <a:lnTo>
                  <a:pt x="3988495" y="6853500"/>
                </a:lnTo>
                <a:lnTo>
                  <a:pt x="6837485" y="6853500"/>
                </a:lnTo>
                <a:close/>
              </a:path>
            </a:pathLst>
          </a:custGeom>
          <a:gradFill flip="none" rotWithShape="1">
            <a:gsLst>
              <a:gs pos="0">
                <a:srgbClr val="173548"/>
              </a:gs>
              <a:gs pos="100000">
                <a:srgbClr val="173548">
                  <a:alpha val="74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1" fromWordArt="0" anchor="ctr" anchorCtr="0" forceAA="0" compatLnSpc="1">
            <a:prstTxWarp prst="textNoShape">
              <a:avLst/>
            </a:prstTxWarp>
            <a:noAutofit/>
          </a:bodyPr>
          <a:lstStyle/>
          <a:p>
            <a:pPr algn="ctr"/>
            <a:endParaRPr lang="he-IL" sz="1350" dirty="0"/>
          </a:p>
        </p:txBody>
      </p:sp>
      <p:cxnSp>
        <p:nvCxnSpPr>
          <p:cNvPr id="11" name="מחבר ישר 10">
            <a:extLst>
              <a:ext uri="{FF2B5EF4-FFF2-40B4-BE49-F238E27FC236}">
                <a16:creationId xmlns:a16="http://schemas.microsoft.com/office/drawing/2014/main" id="{EF343601-5AAD-49F5-B0FF-53C6F243B523}"/>
              </a:ext>
              <a:ext uri="{C183D7F6-B498-43B3-948B-1728B52AA6E4}">
                <adec:decorative xmlns:adec="http://schemas.microsoft.com/office/drawing/2017/decorative" val="1"/>
              </a:ext>
            </a:extLst>
          </p:cNvPr>
          <p:cNvCxnSpPr>
            <a:cxnSpLocks/>
          </p:cNvCxnSpPr>
          <p:nvPr/>
        </p:nvCxnSpPr>
        <p:spPr>
          <a:xfrm flipV="1">
            <a:off x="7536160" y="3501008"/>
            <a:ext cx="4248472"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תמונה 11" descr="עיריית נתניה האגף לאיגול ותגנון אסטרטגי">
            <a:extLst>
              <a:ext uri="{FF2B5EF4-FFF2-40B4-BE49-F238E27FC236}">
                <a16:creationId xmlns:a16="http://schemas.microsoft.com/office/drawing/2014/main" id="{629F598A-E5B7-4A26-B49C-B76CD53EECC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35360" y="280405"/>
            <a:ext cx="4150881" cy="6028915"/>
          </a:xfrm>
          <a:prstGeom prst="rect">
            <a:avLst/>
          </a:prstGeom>
        </p:spPr>
      </p:pic>
      <p:sp>
        <p:nvSpPr>
          <p:cNvPr id="24" name="כותרת 1">
            <a:extLst>
              <a:ext uri="{FF2B5EF4-FFF2-40B4-BE49-F238E27FC236}">
                <a16:creationId xmlns:a16="http://schemas.microsoft.com/office/drawing/2014/main" id="{012533FD-360C-4910-9C9A-BF0E1C687386}"/>
              </a:ext>
              <a:ext uri="{C183D7F6-B498-43B3-948B-1728B52AA6E4}">
                <adec:decorative xmlns:adec="http://schemas.microsoft.com/office/drawing/2017/decorative" val="1"/>
              </a:ext>
            </a:extLst>
          </p:cNvPr>
          <p:cNvSpPr>
            <a:spLocks noGrp="1"/>
          </p:cNvSpPr>
          <p:nvPr>
            <p:ph type="ctrTitle" idx="4294967295"/>
          </p:nvPr>
        </p:nvSpPr>
        <p:spPr>
          <a:xfrm>
            <a:off x="7248128" y="404664"/>
            <a:ext cx="4700850" cy="3629834"/>
          </a:xfrm>
        </p:spPr>
        <p:txBody>
          <a:bodyPr>
            <a:noAutofit/>
          </a:bodyPr>
          <a:lstStyle/>
          <a:p>
            <a:r>
              <a:rPr lang="he-IL" b="1" dirty="0">
                <a:solidFill>
                  <a:schemeClr val="bg1"/>
                </a:solidFill>
                <a:latin typeface="Heebo" panose="00000500000000000000" pitchFamily="2" charset="-79"/>
                <a:ea typeface="Tahoma" panose="020B0604030504040204" pitchFamily="34" charset="0"/>
                <a:cs typeface="+mn-cs"/>
              </a:rPr>
              <a:t>תמצית ניתוח מפקד אוכלוסין 2022 בעיר נתניה </a:t>
            </a:r>
          </a:p>
        </p:txBody>
      </p:sp>
      <p:pic>
        <p:nvPicPr>
          <p:cNvPr id="2" name="תמונה 1" descr="לוגו הלשכה המרכזית לסטטיסטיקה"/>
          <p:cNvPicPr>
            <a:picLocks noChangeAspect="1"/>
          </p:cNvPicPr>
          <p:nvPr/>
        </p:nvPicPr>
        <p:blipFill>
          <a:blip r:embed="rId4"/>
          <a:stretch>
            <a:fillRect/>
          </a:stretch>
        </p:blipFill>
        <p:spPr>
          <a:xfrm>
            <a:off x="7968208" y="4581128"/>
            <a:ext cx="3154884" cy="1864250"/>
          </a:xfrm>
          <a:prstGeom prst="rect">
            <a:avLst/>
          </a:prstGeom>
        </p:spPr>
      </p:pic>
    </p:spTree>
    <p:extLst>
      <p:ext uri="{BB962C8B-B14F-4D97-AF65-F5344CB8AC3E}">
        <p14:creationId xmlns:p14="http://schemas.microsoft.com/office/powerpoint/2010/main" val="1876744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EDA1B050-5154-4D97-B83C-AD66BE91E9EE}"/>
              </a:ext>
              <a:ext uri="{C183D7F6-B498-43B3-948B-1728B52AA6E4}">
                <adec:decorative xmlns:adec="http://schemas.microsoft.com/office/drawing/2017/decorative" val="1"/>
              </a:ext>
            </a:extLst>
          </p:cNvPr>
          <p:cNvSpPr/>
          <p:nvPr/>
        </p:nvSpPr>
        <p:spPr>
          <a:xfrm>
            <a:off x="10313524" y="0"/>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E3A0717-8467-4267-AFE7-2264E5EAF2E8}"/>
              </a:ext>
              <a:ext uri="{C183D7F6-B498-43B3-948B-1728B52AA6E4}">
                <adec:decorative xmlns:adec="http://schemas.microsoft.com/office/drawing/2017/decorative" val="1"/>
              </a:ext>
            </a:extLst>
          </p:cNvPr>
          <p:cNvSpPr txBox="1">
            <a:spLocks noGrp="1"/>
          </p:cNvSpPr>
          <p:nvPr>
            <p:ph type="title" idx="4294967295"/>
          </p:nvPr>
        </p:nvSpPr>
        <p:spPr>
          <a:xfrm>
            <a:off x="10351884" y="116632"/>
            <a:ext cx="1716894" cy="1316566"/>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משקי בית</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6" name="כותרת 1">
            <a:extLst>
              <a:ext uri="{FF2B5EF4-FFF2-40B4-BE49-F238E27FC236}">
                <a16:creationId xmlns:a16="http://schemas.microsoft.com/office/drawing/2014/main" id="{F5A64063-E5D3-67E7-F01F-2AC3E8A2B3F2}"/>
              </a:ext>
              <a:ext uri="{C183D7F6-B498-43B3-948B-1728B52AA6E4}">
                <adec:decorative xmlns:adec="http://schemas.microsoft.com/office/drawing/2017/decorative" val="1"/>
              </a:ext>
            </a:extLst>
          </p:cNvPr>
          <p:cNvSpPr txBox="1">
            <a:spLocks/>
          </p:cNvSpPr>
          <p:nvPr/>
        </p:nvSpPr>
        <p:spPr>
          <a:xfrm>
            <a:off x="10128448" y="5589240"/>
            <a:ext cx="2040058" cy="1167204"/>
          </a:xfrm>
          <a:prstGeom prst="rect">
            <a:avLst/>
          </a:prstGeom>
        </p:spPr>
        <p:txBody>
          <a:bodyPr vert="horz" lIns="91440" tIns="45720" rIns="91440" bIns="45720" rtlCol="1" anchor="b">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gn="r"/>
            <a:r>
              <a:rPr lang="he-IL" sz="1150" b="1" dirty="0">
                <a:solidFill>
                  <a:sysClr val="window" lastClr="FFFFFF"/>
                </a:solidFill>
                <a:effectLst>
                  <a:outerShdw blurRad="38100" dist="38100" dir="2700000" algn="tl">
                    <a:srgbClr val="000000">
                      <a:alpha val="43137"/>
                    </a:srgbClr>
                  </a:outerShdw>
                </a:effectLst>
                <a:latin typeface="Abadi" panose="020B0604020202020204" pitchFamily="34" charset="0"/>
                <a:ea typeface="Tahoma" panose="020B0604030504040204" pitchFamily="34" charset="0"/>
                <a:cs typeface="+mn-cs"/>
              </a:rPr>
              <a:t>תמצית ניתוח דמוגרפי של תושבי נתניה </a:t>
            </a:r>
          </a:p>
          <a:p>
            <a:pPr algn="r"/>
            <a:r>
              <a:rPr lang="he-IL" sz="1150" b="1" dirty="0">
                <a:solidFill>
                  <a:sysClr val="window" lastClr="FFFFFF"/>
                </a:solidFill>
                <a:effectLst>
                  <a:outerShdw blurRad="38100" dist="38100" dir="2700000" algn="tl">
                    <a:srgbClr val="000000">
                      <a:alpha val="43137"/>
                    </a:srgbClr>
                  </a:outerShdw>
                </a:effectLst>
                <a:latin typeface="Abadi" panose="020B0604020202020204" pitchFamily="34" charset="0"/>
                <a:ea typeface="Tahoma" panose="020B0604030504040204" pitchFamily="34" charset="0"/>
                <a:cs typeface="+mn-cs"/>
              </a:rPr>
              <a:t>נכון לסוף רבעון 2 2024</a:t>
            </a:r>
          </a:p>
          <a:p>
            <a:pPr lvl="0" algn="r"/>
            <a:endParaRPr lang="he-IL" sz="1150" b="1" dirty="0">
              <a:solidFill>
                <a:sysClr val="window" lastClr="FFFFFF"/>
              </a:solidFill>
              <a:effectLst>
                <a:outerShdw blurRad="38100" dist="38100" dir="2700000" algn="tl">
                  <a:srgbClr val="000000">
                    <a:alpha val="43137"/>
                  </a:srgbClr>
                </a:outerShdw>
              </a:effectLst>
              <a:latin typeface="Abadi" panose="020B0604020202020204" pitchFamily="34" charset="0"/>
              <a:ea typeface="Tahoma" panose="020B0604030504040204" pitchFamily="34" charset="0"/>
              <a:cs typeface="+mn-cs"/>
            </a:endParaRPr>
          </a:p>
          <a:p>
            <a:pPr lvl="0" algn="r"/>
            <a:r>
              <a:rPr lang="he-IL" sz="1150" b="1" dirty="0">
                <a:solidFill>
                  <a:sysClr val="window" lastClr="FFFFFF"/>
                </a:solidFill>
                <a:effectLst>
                  <a:outerShdw blurRad="38100" dist="38100" dir="2700000" algn="tl">
                    <a:srgbClr val="000000">
                      <a:alpha val="43137"/>
                    </a:srgbClr>
                  </a:outerShdw>
                </a:effectLst>
                <a:latin typeface="Abadi" panose="020B0604020202020204" pitchFamily="34" charset="0"/>
                <a:ea typeface="Tahoma" panose="020B0604030504040204" pitchFamily="34" charset="0"/>
                <a:cs typeface="+mn-cs"/>
              </a:rPr>
              <a:t>הופק באמצעות מערכת סיטיפדיה</a:t>
            </a:r>
            <a:endParaRPr lang="he-IL" sz="1150" b="1" dirty="0">
              <a:solidFill>
                <a:srgbClr val="F5AC72"/>
              </a:solidFill>
              <a:effectLst>
                <a:outerShdw blurRad="38100" dist="38100" dir="2700000" algn="tl">
                  <a:srgbClr val="000000">
                    <a:alpha val="43137"/>
                  </a:srgbClr>
                </a:outerShdw>
              </a:effectLst>
              <a:latin typeface="Abadi" panose="020B0604020202020204" pitchFamily="34" charset="0"/>
              <a:ea typeface="Tahoma" panose="020B0604030504040204" pitchFamily="34" charset="0"/>
              <a:cs typeface="+mn-cs"/>
            </a:endParaRPr>
          </a:p>
        </p:txBody>
      </p:sp>
      <p:sp>
        <p:nvSpPr>
          <p:cNvPr id="2" name="מציין מיקום של מספר שקופית 3">
            <a:extLst>
              <a:ext uri="{FF2B5EF4-FFF2-40B4-BE49-F238E27FC236}">
                <a16:creationId xmlns:a16="http://schemas.microsoft.com/office/drawing/2014/main" id="{C0DE1E23-5F6C-8728-1C90-2EB908A910BE}"/>
              </a:ext>
              <a:ext uri="{C183D7F6-B498-43B3-948B-1728B52AA6E4}">
                <adec:decorative xmlns:adec="http://schemas.microsoft.com/office/drawing/2017/decorative" val="1"/>
              </a:ext>
            </a:extLst>
          </p:cNvPr>
          <p:cNvSpPr>
            <a:spLocks noGrp="1"/>
          </p:cNvSpPr>
          <p:nvPr>
            <p:ph type="sldNum" sz="quarter" idx="12"/>
          </p:nvPr>
        </p:nvSpPr>
        <p:spPr>
          <a:xfrm>
            <a:off x="339328" y="6500191"/>
            <a:ext cx="668107" cy="457201"/>
          </a:xfrm>
        </p:spPr>
        <p:txBody>
          <a:bodyPr/>
          <a:lstStyle/>
          <a:p>
            <a:fld id="{E9164FBF-D6A9-45D1-B9C9-6285B7576CD2}" type="slidenum">
              <a:rPr lang="he-IL" smtClean="0">
                <a:solidFill>
                  <a:srgbClr val="002060"/>
                </a:solidFill>
              </a:rPr>
              <a:t>10</a:t>
            </a:fld>
            <a:endParaRPr lang="he-IL" dirty="0">
              <a:solidFill>
                <a:srgbClr val="002060"/>
              </a:solidFill>
            </a:endParaRPr>
          </a:p>
        </p:txBody>
      </p:sp>
      <p:pic>
        <p:nvPicPr>
          <p:cNvPr id="3" name="תמונה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0325" y="653859"/>
            <a:ext cx="9689705" cy="5820763"/>
          </a:xfrm>
          <a:prstGeom prst="rect">
            <a:avLst/>
          </a:prstGeom>
        </p:spPr>
      </p:pic>
      <p:pic>
        <p:nvPicPr>
          <p:cNvPr id="7" name="תמונה 6">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52674" y="1700808"/>
            <a:ext cx="1400175" cy="1009650"/>
          </a:xfrm>
          <a:prstGeom prst="rect">
            <a:avLst/>
          </a:prstGeom>
        </p:spPr>
      </p:pic>
      <p:sp>
        <p:nvSpPr>
          <p:cNvPr id="21" name="TextBox 20">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r>
              <a:rPr lang="he-IL" sz="1600" dirty="0">
                <a:solidFill>
                  <a:srgbClr val="002060"/>
                </a:solidFill>
                <a:latin typeface="David" panose="020E0502060401010101" pitchFamily="34" charset="-79"/>
                <a:cs typeface="David" panose="020E0502060401010101" pitchFamily="34" charset="-79"/>
                <a:hlinkClick r:id="rId5"/>
              </a:rPr>
              <a:t>קישור </a:t>
            </a:r>
            <a:r>
              <a:rPr lang="he-IL" sz="1600" dirty="0" err="1">
                <a:solidFill>
                  <a:srgbClr val="002060"/>
                </a:solidFill>
                <a:latin typeface="David" panose="020E0502060401010101" pitchFamily="34" charset="-79"/>
                <a:cs typeface="David" panose="020E0502060401010101" pitchFamily="34" charset="-79"/>
                <a:hlinkClick r:id="rId5"/>
              </a:rPr>
              <a:t>לדשבורד</a:t>
            </a:r>
            <a:r>
              <a:rPr lang="he-IL" sz="1600" dirty="0">
                <a:solidFill>
                  <a:srgbClr val="002060"/>
                </a:solidFill>
                <a:latin typeface="David" panose="020E0502060401010101" pitchFamily="34" charset="-79"/>
                <a:cs typeface="David" panose="020E0502060401010101" pitchFamily="34" charset="-79"/>
                <a:hlinkClick r:id="rId5"/>
              </a:rPr>
              <a:t> </a:t>
            </a:r>
            <a:r>
              <a:rPr lang="he-IL" sz="1600" dirty="0" err="1">
                <a:solidFill>
                  <a:srgbClr val="002060"/>
                </a:solidFill>
                <a:latin typeface="David" panose="020E0502060401010101" pitchFamily="34" charset="-79"/>
                <a:cs typeface="David" panose="020E0502060401010101" pitchFamily="34" charset="-79"/>
                <a:hlinkClick r:id="rId5"/>
              </a:rPr>
              <a:t>יעודי</a:t>
            </a:r>
            <a:r>
              <a:rPr lang="he-IL" sz="1600" dirty="0">
                <a:solidFill>
                  <a:srgbClr val="002060"/>
                </a:solidFill>
                <a:latin typeface="David" panose="020E0502060401010101" pitchFamily="34" charset="-79"/>
                <a:cs typeface="David" panose="020E0502060401010101" pitchFamily="34" charset="-79"/>
                <a:hlinkClick r:id="rId5"/>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736172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87301" y="1"/>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עבודה ושכר</a:t>
            </a:r>
            <a:br>
              <a:rPr kumimoji="0" lang="he-IL" sz="24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11</a:t>
            </a:fld>
            <a:endParaRPr lang="he-IL" dirty="0"/>
          </a:p>
        </p:txBody>
      </p:sp>
      <p:pic>
        <p:nvPicPr>
          <p:cNvPr id="6" name="תמונה 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03512" y="654819"/>
            <a:ext cx="7210425" cy="5562600"/>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30369" y="2115920"/>
            <a:ext cx="1381125" cy="981075"/>
          </a:xfrm>
          <a:prstGeom prst="rect">
            <a:avLst/>
          </a:prstGeom>
        </p:spPr>
      </p:pic>
      <p:sp>
        <p:nvSpPr>
          <p:cNvPr id="14" name="TextBox 1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5"/>
              </a:rPr>
              <a:t>קישור </a:t>
            </a:r>
            <a:r>
              <a:rPr lang="he-IL" sz="1600" dirty="0" err="1">
                <a:solidFill>
                  <a:srgbClr val="002060"/>
                </a:solidFill>
                <a:latin typeface="David" panose="020E0502060401010101" pitchFamily="34" charset="-79"/>
                <a:cs typeface="David" panose="020E0502060401010101" pitchFamily="34" charset="-79"/>
                <a:hlinkClick r:id="rId5"/>
              </a:rPr>
              <a:t>לדשבורד</a:t>
            </a:r>
            <a:r>
              <a:rPr lang="he-IL" sz="1600" dirty="0">
                <a:solidFill>
                  <a:srgbClr val="002060"/>
                </a:solidFill>
                <a:latin typeface="David" panose="020E0502060401010101" pitchFamily="34" charset="-79"/>
                <a:cs typeface="David" panose="020E0502060401010101" pitchFamily="34" charset="-79"/>
                <a:hlinkClick r:id="rId5"/>
              </a:rPr>
              <a:t> </a:t>
            </a:r>
            <a:r>
              <a:rPr lang="he-IL" sz="1600" dirty="0" err="1">
                <a:solidFill>
                  <a:srgbClr val="002060"/>
                </a:solidFill>
                <a:latin typeface="David" panose="020E0502060401010101" pitchFamily="34" charset="-79"/>
                <a:cs typeface="David" panose="020E0502060401010101" pitchFamily="34" charset="-79"/>
                <a:hlinkClick r:id="rId5"/>
              </a:rPr>
              <a:t>יעודי</a:t>
            </a:r>
            <a:r>
              <a:rPr lang="he-IL" sz="1600" dirty="0">
                <a:solidFill>
                  <a:srgbClr val="002060"/>
                </a:solidFill>
                <a:latin typeface="David" panose="020E0502060401010101" pitchFamily="34" charset="-79"/>
                <a:cs typeface="David" panose="020E0502060401010101" pitchFamily="34" charset="-79"/>
                <a:hlinkClick r:id="rId5"/>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4191257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12</a:t>
            </a:fld>
            <a:endParaRPr lang="he-IL" dirty="0"/>
          </a:p>
        </p:txBody>
      </p:sp>
      <p:pic>
        <p:nvPicPr>
          <p:cNvPr id="6" name="תמונה 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866" y="1196751"/>
            <a:ext cx="10094199" cy="5173067"/>
          </a:xfrm>
          <a:prstGeom prst="rect">
            <a:avLst/>
          </a:prstGeom>
        </p:spPr>
      </p:pic>
      <p:sp>
        <p:nvSpPr>
          <p:cNvPr id="12"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87301" y="1"/>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עבודה ושכר</a:t>
            </a:r>
            <a:br>
              <a:rPr kumimoji="0" lang="he-IL" sz="24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pic>
        <p:nvPicPr>
          <p:cNvPr id="13" name="תמונה 12">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30369" y="2115920"/>
            <a:ext cx="1381125" cy="981075"/>
          </a:xfrm>
          <a:prstGeom prst="rect">
            <a:avLst/>
          </a:prstGeom>
        </p:spPr>
      </p:pic>
      <p:sp>
        <p:nvSpPr>
          <p:cNvPr id="14" name="TextBox 1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5"/>
              </a:rPr>
              <a:t>קישור </a:t>
            </a:r>
            <a:r>
              <a:rPr lang="he-IL" sz="1600" dirty="0" err="1">
                <a:solidFill>
                  <a:srgbClr val="002060"/>
                </a:solidFill>
                <a:latin typeface="David" panose="020E0502060401010101" pitchFamily="34" charset="-79"/>
                <a:cs typeface="David" panose="020E0502060401010101" pitchFamily="34" charset="-79"/>
                <a:hlinkClick r:id="rId5"/>
              </a:rPr>
              <a:t>לדשבורד</a:t>
            </a:r>
            <a:r>
              <a:rPr lang="he-IL" sz="1600" dirty="0">
                <a:solidFill>
                  <a:srgbClr val="002060"/>
                </a:solidFill>
                <a:latin typeface="David" panose="020E0502060401010101" pitchFamily="34" charset="-79"/>
                <a:cs typeface="David" panose="020E0502060401010101" pitchFamily="34" charset="-79"/>
                <a:hlinkClick r:id="rId5"/>
              </a:rPr>
              <a:t> </a:t>
            </a:r>
            <a:r>
              <a:rPr lang="he-IL" sz="1600" dirty="0" err="1">
                <a:solidFill>
                  <a:srgbClr val="002060"/>
                </a:solidFill>
                <a:latin typeface="David" panose="020E0502060401010101" pitchFamily="34" charset="-79"/>
                <a:cs typeface="David" panose="020E0502060401010101" pitchFamily="34" charset="-79"/>
                <a:hlinkClick r:id="rId5"/>
              </a:rPr>
              <a:t>יעודי</a:t>
            </a:r>
            <a:r>
              <a:rPr lang="he-IL" sz="1600" dirty="0">
                <a:solidFill>
                  <a:srgbClr val="002060"/>
                </a:solidFill>
                <a:latin typeface="David" panose="020E0502060401010101" pitchFamily="34" charset="-79"/>
                <a:cs typeface="David" panose="020E0502060401010101" pitchFamily="34" charset="-79"/>
                <a:hlinkClick r:id="rId5"/>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191647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13</a:t>
            </a:fld>
            <a:endParaRPr lang="he-IL" dirty="0"/>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3621" y="548680"/>
            <a:ext cx="9791654" cy="5547518"/>
          </a:xfrm>
          <a:prstGeom prst="rect">
            <a:avLst/>
          </a:prstGeom>
        </p:spPr>
      </p:pic>
      <p:sp>
        <p:nvSpPr>
          <p:cNvPr id="12"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87301" y="1"/>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עבודה ושכר</a:t>
            </a:r>
            <a:br>
              <a:rPr kumimoji="0" lang="he-IL" sz="24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pic>
        <p:nvPicPr>
          <p:cNvPr id="13" name="תמונה 12">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24229" y="2140429"/>
            <a:ext cx="1381125" cy="981075"/>
          </a:xfrm>
          <a:prstGeom prst="rect">
            <a:avLst/>
          </a:prstGeom>
        </p:spPr>
      </p:pic>
      <p:sp>
        <p:nvSpPr>
          <p:cNvPr id="14" name="TextBox 1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r>
              <a:rPr lang="he-IL" sz="1600" dirty="0">
                <a:solidFill>
                  <a:srgbClr val="002060"/>
                </a:solidFill>
                <a:latin typeface="David" panose="020E0502060401010101" pitchFamily="34" charset="-79"/>
                <a:cs typeface="David" panose="020E0502060401010101" pitchFamily="34" charset="-79"/>
                <a:hlinkClick r:id="rId5"/>
              </a:rPr>
              <a:t>קישור </a:t>
            </a:r>
            <a:r>
              <a:rPr lang="he-IL" sz="1600" dirty="0" err="1">
                <a:solidFill>
                  <a:srgbClr val="002060"/>
                </a:solidFill>
                <a:latin typeface="David" panose="020E0502060401010101" pitchFamily="34" charset="-79"/>
                <a:cs typeface="David" panose="020E0502060401010101" pitchFamily="34" charset="-79"/>
                <a:hlinkClick r:id="rId5"/>
              </a:rPr>
              <a:t>לדשבורד</a:t>
            </a:r>
            <a:r>
              <a:rPr lang="he-IL" sz="1600" dirty="0">
                <a:solidFill>
                  <a:srgbClr val="002060"/>
                </a:solidFill>
                <a:latin typeface="David" panose="020E0502060401010101" pitchFamily="34" charset="-79"/>
                <a:cs typeface="David" panose="020E0502060401010101" pitchFamily="34" charset="-79"/>
                <a:hlinkClick r:id="rId5"/>
              </a:rPr>
              <a:t> </a:t>
            </a:r>
            <a:r>
              <a:rPr lang="he-IL" sz="1600" dirty="0" err="1">
                <a:solidFill>
                  <a:srgbClr val="002060"/>
                </a:solidFill>
                <a:latin typeface="David" panose="020E0502060401010101" pitchFamily="34" charset="-79"/>
                <a:cs typeface="David" panose="020E0502060401010101" pitchFamily="34" charset="-79"/>
                <a:hlinkClick r:id="rId5"/>
              </a:rPr>
              <a:t>יעודי</a:t>
            </a:r>
            <a:r>
              <a:rPr lang="he-IL" sz="1600" dirty="0">
                <a:solidFill>
                  <a:srgbClr val="002060"/>
                </a:solidFill>
                <a:latin typeface="David" panose="020E0502060401010101" pitchFamily="34" charset="-79"/>
                <a:cs typeface="David" panose="020E0502060401010101" pitchFamily="34" charset="-79"/>
                <a:hlinkClick r:id="rId5"/>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412278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26386" y="-279778"/>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תנאי דיור</a:t>
            </a:r>
            <a:br>
              <a:rPr kumimoji="0" lang="he-IL" sz="24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14</a:t>
            </a:fld>
            <a:endParaRPr lang="he-IL" dirty="0"/>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6149" y="880795"/>
            <a:ext cx="8388486" cy="5870305"/>
          </a:xfrm>
          <a:prstGeom prst="rect">
            <a:avLst/>
          </a:prstGeom>
        </p:spPr>
      </p:pic>
      <p:pic>
        <p:nvPicPr>
          <p:cNvPr id="7" name="תמונה 6">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08601" y="1988840"/>
            <a:ext cx="1447800" cy="1028700"/>
          </a:xfrm>
          <a:prstGeom prst="rect">
            <a:avLst/>
          </a:prstGeom>
        </p:spPr>
      </p:pic>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5"/>
              </a:rPr>
              <a:t>קישור </a:t>
            </a:r>
            <a:r>
              <a:rPr lang="he-IL" sz="1600" dirty="0" err="1">
                <a:solidFill>
                  <a:srgbClr val="002060"/>
                </a:solidFill>
                <a:latin typeface="David" panose="020E0502060401010101" pitchFamily="34" charset="-79"/>
                <a:cs typeface="David" panose="020E0502060401010101" pitchFamily="34" charset="-79"/>
                <a:hlinkClick r:id="rId5"/>
              </a:rPr>
              <a:t>לדשבורד</a:t>
            </a:r>
            <a:r>
              <a:rPr lang="he-IL" sz="1600" dirty="0">
                <a:solidFill>
                  <a:srgbClr val="002060"/>
                </a:solidFill>
                <a:latin typeface="David" panose="020E0502060401010101" pitchFamily="34" charset="-79"/>
                <a:cs typeface="David" panose="020E0502060401010101" pitchFamily="34" charset="-79"/>
                <a:hlinkClick r:id="rId5"/>
              </a:rPr>
              <a:t> </a:t>
            </a:r>
            <a:r>
              <a:rPr lang="he-IL" sz="1600" dirty="0" err="1">
                <a:solidFill>
                  <a:srgbClr val="002060"/>
                </a:solidFill>
                <a:latin typeface="David" panose="020E0502060401010101" pitchFamily="34" charset="-79"/>
                <a:cs typeface="David" panose="020E0502060401010101" pitchFamily="34" charset="-79"/>
                <a:hlinkClick r:id="rId5"/>
              </a:rPr>
              <a:t>יעודי</a:t>
            </a:r>
            <a:r>
              <a:rPr lang="he-IL" sz="1600" dirty="0">
                <a:solidFill>
                  <a:srgbClr val="002060"/>
                </a:solidFill>
                <a:latin typeface="David" panose="020E0502060401010101" pitchFamily="34" charset="-79"/>
                <a:cs typeface="David" panose="020E0502060401010101" pitchFamily="34" charset="-79"/>
                <a:hlinkClick r:id="rId5"/>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356079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87301" y="1"/>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תפקוד יום-יומי</a:t>
            </a:r>
            <a:br>
              <a:rPr kumimoji="0" lang="he-IL" sz="24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15</a:t>
            </a:fld>
            <a:endParaRPr lang="he-IL" dirty="0"/>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9376" y="1403803"/>
            <a:ext cx="10067925" cy="4953000"/>
          </a:xfrm>
          <a:prstGeom prst="rect">
            <a:avLst/>
          </a:prstGeom>
        </p:spPr>
      </p:pic>
      <p:pic>
        <p:nvPicPr>
          <p:cNvPr id="7" name="תמונה 6">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53399" y="2259977"/>
            <a:ext cx="1419225" cy="1019175"/>
          </a:xfrm>
          <a:prstGeom prst="rect">
            <a:avLst/>
          </a:prstGeom>
        </p:spPr>
      </p:pic>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5"/>
              </a:rPr>
              <a:t>קישור </a:t>
            </a:r>
            <a:r>
              <a:rPr lang="he-IL" sz="1600" dirty="0" err="1">
                <a:solidFill>
                  <a:srgbClr val="002060"/>
                </a:solidFill>
                <a:latin typeface="David" panose="020E0502060401010101" pitchFamily="34" charset="-79"/>
                <a:cs typeface="David" panose="020E0502060401010101" pitchFamily="34" charset="-79"/>
                <a:hlinkClick r:id="rId5"/>
              </a:rPr>
              <a:t>לדשבורד</a:t>
            </a:r>
            <a:r>
              <a:rPr lang="he-IL" sz="1600" dirty="0">
                <a:solidFill>
                  <a:srgbClr val="002060"/>
                </a:solidFill>
                <a:latin typeface="David" panose="020E0502060401010101" pitchFamily="34" charset="-79"/>
                <a:cs typeface="David" panose="020E0502060401010101" pitchFamily="34" charset="-79"/>
                <a:hlinkClick r:id="rId5"/>
              </a:rPr>
              <a:t> </a:t>
            </a:r>
            <a:r>
              <a:rPr lang="he-IL" sz="1600" dirty="0" err="1">
                <a:solidFill>
                  <a:srgbClr val="002060"/>
                </a:solidFill>
                <a:latin typeface="David" panose="020E0502060401010101" pitchFamily="34" charset="-79"/>
                <a:cs typeface="David" panose="020E0502060401010101" pitchFamily="34" charset="-79"/>
                <a:hlinkClick r:id="rId5"/>
              </a:rPr>
              <a:t>יעודי</a:t>
            </a:r>
            <a:r>
              <a:rPr lang="he-IL" sz="1600" dirty="0">
                <a:solidFill>
                  <a:srgbClr val="002060"/>
                </a:solidFill>
                <a:latin typeface="David" panose="020E0502060401010101" pitchFamily="34" charset="-79"/>
                <a:cs typeface="David" panose="020E0502060401010101" pitchFamily="34" charset="-79"/>
                <a:hlinkClick r:id="rId5"/>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4029263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173835" y="620688"/>
            <a:ext cx="2157851"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שכונות ואזורים סטטיסטיים בנתניה</a:t>
            </a:r>
            <a:br>
              <a:rPr kumimoji="0" lang="he-IL" sz="24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16</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sp>
        <p:nvSpPr>
          <p:cNvPr id="6" name="TextBox 5"/>
          <p:cNvSpPr txBox="1"/>
          <p:nvPr/>
        </p:nvSpPr>
        <p:spPr>
          <a:xfrm>
            <a:off x="988435" y="966332"/>
            <a:ext cx="4968552" cy="4708981"/>
          </a:xfrm>
          <a:prstGeom prst="rect">
            <a:avLst/>
          </a:prstGeom>
          <a:noFill/>
        </p:spPr>
        <p:txBody>
          <a:bodyPr wrap="square" rtlCol="1">
            <a:spAutoFit/>
          </a:bodyPr>
          <a:lstStyle/>
          <a:p>
            <a:r>
              <a:rPr lang="he-IL" sz="2000" b="1" dirty="0"/>
              <a:t>בשקפים הבאים יוצגו נתוני האזורים הסטטיסטים כחלק משכונות העיר, כאשר החשיבות בכך היא שקיימת העמקה לתוך כל שכונה והיות ושכונות לעיתים מאכלסות עשרות אלפי תושבים, גם לשכונות יש לעיתים מאפיינים שונים בתוך אזורי השכונה.</a:t>
            </a:r>
          </a:p>
          <a:p>
            <a:r>
              <a:rPr lang="he-IL" sz="2000" b="1" dirty="0" err="1"/>
              <a:t>הלמ"ס</a:t>
            </a:r>
            <a:r>
              <a:rPr lang="he-IL" sz="2000" b="1" dirty="0"/>
              <a:t> חילק שכונות לאזורים המכילים עד </a:t>
            </a:r>
            <a:br>
              <a:rPr lang="en-US" sz="2000" b="1" dirty="0"/>
            </a:br>
            <a:r>
              <a:rPr lang="he-IL" sz="2000" b="1" dirty="0" err="1"/>
              <a:t>לכ</a:t>
            </a:r>
            <a:r>
              <a:rPr lang="he-IL" sz="2000" b="1" dirty="0"/>
              <a:t>- 5000 תושבים וניתח את המאפיינים של כל אזור בנפרד. </a:t>
            </a:r>
          </a:p>
          <a:p>
            <a:r>
              <a:rPr lang="he-IL" sz="2000" b="1" dirty="0"/>
              <a:t>כך שאנו כעת יכולים לזהות בתוך שכונה אזורים בהם רמת הדתיות או הרמה החברתית כלכלית שונה  בחלקים השונים של השכונה.</a:t>
            </a:r>
          </a:p>
          <a:p>
            <a:r>
              <a:rPr lang="he-IL" sz="2000" b="1" dirty="0"/>
              <a:t>בצד כל שקף מימין ישנו קישור שדרכו ניתן </a:t>
            </a:r>
            <a:r>
              <a:rPr lang="he-IL" sz="2000" b="1" dirty="0" err="1"/>
              <a:t>להכנס</a:t>
            </a:r>
            <a:r>
              <a:rPr lang="he-IL" sz="2000" b="1" dirty="0"/>
              <a:t> לכלל הנתונים לאותו אזור מתוך אתר </a:t>
            </a:r>
            <a:r>
              <a:rPr lang="he-IL" sz="2000" b="1" dirty="0" err="1"/>
              <a:t>הלמ"ס</a:t>
            </a:r>
            <a:r>
              <a:rPr lang="he-IL" sz="2000" b="1" dirty="0"/>
              <a:t>.</a:t>
            </a: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008" y="483574"/>
            <a:ext cx="4165640" cy="5891668"/>
          </a:xfrm>
          <a:prstGeom prst="rect">
            <a:avLst/>
          </a:prstGeom>
        </p:spPr>
      </p:pic>
    </p:spTree>
    <p:extLst>
      <p:ext uri="{BB962C8B-B14F-4D97-AF65-F5344CB8AC3E}">
        <p14:creationId xmlns:p14="http://schemas.microsoft.com/office/powerpoint/2010/main" val="1357564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נווה איתמר אזור סטטיסטי 111</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17</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11" name="תמונה 10">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12395" y="332656"/>
            <a:ext cx="6715125" cy="4257675"/>
          </a:xfrm>
          <a:prstGeom prst="rect">
            <a:avLst/>
          </a:prstGeom>
        </p:spPr>
      </p:pic>
      <p:pic>
        <p:nvPicPr>
          <p:cNvPr id="13" name="תמונה 12">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69179" y="2206189"/>
            <a:ext cx="2390775" cy="2286000"/>
          </a:xfrm>
          <a:prstGeom prst="rect">
            <a:avLst/>
          </a:prstGeom>
        </p:spPr>
      </p:pic>
      <p:pic>
        <p:nvPicPr>
          <p:cNvPr id="14" name="תמונה 1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01399" y="4597261"/>
            <a:ext cx="9426121" cy="1901681"/>
          </a:xfrm>
          <a:prstGeom prst="rect">
            <a:avLst/>
          </a:prstGeom>
        </p:spPr>
      </p:pic>
      <p:sp>
        <p:nvSpPr>
          <p:cNvPr id="2" name="TextBox 1">
            <a:extLst>
              <a:ext uri="{C183D7F6-B498-43B3-948B-1728B52AA6E4}">
                <adec:decorative xmlns:adec="http://schemas.microsoft.com/office/drawing/2017/decorative" val="1"/>
              </a:ext>
            </a:extLst>
          </p:cNvPr>
          <p:cNvSpPr txBox="1"/>
          <p:nvPr/>
        </p:nvSpPr>
        <p:spPr>
          <a:xfrm>
            <a:off x="339328"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8</a:t>
            </a:r>
          </a:p>
        </p:txBody>
      </p:sp>
    </p:spTree>
    <p:extLst>
      <p:ext uri="{BB962C8B-B14F-4D97-AF65-F5344CB8AC3E}">
        <p14:creationId xmlns:p14="http://schemas.microsoft.com/office/powerpoint/2010/main" val="3836630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339017" y="597345"/>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נאות גנים צפון</a:t>
            </a:r>
            <a:b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אזור סטטיסטי 112</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18</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6" name="תמונה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9771" y="4622559"/>
            <a:ext cx="9594028" cy="1816865"/>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02919" y="1998768"/>
            <a:ext cx="2661808" cy="2549436"/>
          </a:xfrm>
          <a:prstGeom prst="rect">
            <a:avLst/>
          </a:prstGeom>
        </p:spPr>
      </p:pic>
      <p:pic>
        <p:nvPicPr>
          <p:cNvPr id="2" name="תמונה 1">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064727" y="33407"/>
            <a:ext cx="7185819" cy="4514797"/>
          </a:xfrm>
          <a:prstGeom prst="rect">
            <a:avLst/>
          </a:prstGeom>
        </p:spPr>
      </p:pic>
      <p:sp>
        <p:nvSpPr>
          <p:cNvPr id="10" name="TextBox 9"/>
          <p:cNvSpPr txBox="1"/>
          <p:nvPr/>
        </p:nvSpPr>
        <p:spPr>
          <a:xfrm>
            <a:off x="339328"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6</a:t>
            </a:r>
          </a:p>
        </p:txBody>
      </p:sp>
    </p:spTree>
    <p:extLst>
      <p:ext uri="{BB962C8B-B14F-4D97-AF65-F5344CB8AC3E}">
        <p14:creationId xmlns:p14="http://schemas.microsoft.com/office/powerpoint/2010/main" val="2710832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328697" y="584940"/>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נאות גנים דרום</a:t>
            </a:r>
            <a:b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אזור סטטיסטי 113</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19</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4" name="תמונה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1384" y="2135745"/>
            <a:ext cx="2576066" cy="2448272"/>
          </a:xfrm>
          <a:prstGeom prst="rect">
            <a:avLst/>
          </a:prstGeom>
        </p:spPr>
      </p:pic>
      <p:pic>
        <p:nvPicPr>
          <p:cNvPr id="7" name="תמונה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73763" y="4748777"/>
            <a:ext cx="9386516" cy="1747664"/>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407906" y="260649"/>
            <a:ext cx="6849230" cy="4323368"/>
          </a:xfrm>
          <a:prstGeom prst="rect">
            <a:avLst/>
          </a:prstGeom>
        </p:spPr>
      </p:pic>
      <p:sp>
        <p:nvSpPr>
          <p:cNvPr id="10" name="TextBox 9"/>
          <p:cNvSpPr txBox="1"/>
          <p:nvPr/>
        </p:nvSpPr>
        <p:spPr>
          <a:xfrm>
            <a:off x="339328"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4</a:t>
            </a:r>
          </a:p>
        </p:txBody>
      </p:sp>
    </p:spTree>
    <p:extLst>
      <p:ext uri="{BB962C8B-B14F-4D97-AF65-F5344CB8AC3E}">
        <p14:creationId xmlns:p14="http://schemas.microsoft.com/office/powerpoint/2010/main" val="2666644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a:extLst>
              <a:ext uri="{FF2B5EF4-FFF2-40B4-BE49-F238E27FC236}">
                <a16:creationId xmlns:a16="http://schemas.microsoft.com/office/drawing/2014/main" id="{D534CE1C-25E0-4C9D-A794-7284EEDD8884}"/>
              </a:ext>
            </a:extLst>
          </p:cNvPr>
          <p:cNvSpPr>
            <a:spLocks noGrp="1"/>
          </p:cNvSpPr>
          <p:nvPr>
            <p:ph type="title"/>
          </p:nvPr>
        </p:nvSpPr>
        <p:spPr>
          <a:xfrm>
            <a:off x="609600" y="0"/>
            <a:ext cx="10972800" cy="332656"/>
          </a:xfrm>
        </p:spPr>
        <p:txBody>
          <a:bodyPr>
            <a:normAutofit/>
          </a:bodyPr>
          <a:lstStyle/>
          <a:p>
            <a:pPr algn="r"/>
            <a:r>
              <a:rPr lang="he-IL" sz="1200" dirty="0">
                <a:solidFill>
                  <a:schemeClr val="bg1"/>
                </a:solidFill>
                <a:cs typeface="+mn-cs"/>
              </a:rPr>
              <a:t>דבר מנהלת האגף לאיכות ותכנון אסטרטגי</a:t>
            </a:r>
            <a:endParaRPr lang="en-US" sz="1200" dirty="0">
              <a:solidFill>
                <a:schemeClr val="bg1"/>
              </a:solidFill>
              <a:cs typeface="+mn-cs"/>
            </a:endParaRPr>
          </a:p>
        </p:txBody>
      </p:sp>
      <p:sp>
        <p:nvSpPr>
          <p:cNvPr id="8" name="מלבן 7">
            <a:extLst>
              <a:ext uri="{FF2B5EF4-FFF2-40B4-BE49-F238E27FC236}">
                <a16:creationId xmlns:a16="http://schemas.microsoft.com/office/drawing/2014/main" id="{9E311F30-38EF-4770-B369-AEEB3933C297}"/>
              </a:ext>
            </a:extLst>
          </p:cNvPr>
          <p:cNvSpPr/>
          <p:nvPr/>
        </p:nvSpPr>
        <p:spPr>
          <a:xfrm>
            <a:off x="119336" y="152554"/>
            <a:ext cx="11785309" cy="6140142"/>
          </a:xfrm>
          <a:prstGeom prst="rect">
            <a:avLst/>
          </a:prstGeom>
          <a:noFill/>
        </p:spPr>
        <p:txBody>
          <a:bodyPr wrap="square" lIns="91440" tIns="45720" rIns="91440" bIns="45720" anchor="t">
            <a:spAutoFit/>
          </a:bodyPr>
          <a:lstStyle/>
          <a:p>
            <a:pPr algn="just">
              <a:spcAft>
                <a:spcPts val="600"/>
              </a:spcAft>
            </a:pPr>
            <a:r>
              <a:rPr lang="he-IL" dirty="0">
                <a:latin typeface="David" panose="020E0502060401010101" pitchFamily="34" charset="-79"/>
                <a:cs typeface="David" panose="020E0502060401010101" pitchFamily="34" charset="-79"/>
              </a:rPr>
              <a:t>שלום רב,</a:t>
            </a:r>
          </a:p>
          <a:p>
            <a:pPr>
              <a:spcAft>
                <a:spcPts val="600"/>
              </a:spcAft>
            </a:pPr>
            <a:r>
              <a:rPr lang="he-IL" dirty="0">
                <a:latin typeface="David" panose="020E0502060401010101" pitchFamily="34" charset="-79"/>
                <a:cs typeface="David" panose="020E0502060401010101" pitchFamily="34" charset="-79"/>
              </a:rPr>
              <a:t>אנו שמחים להציג בפניכם את נתוני מפקד האוכלוסין החדש שבוצע על בסיס נתוני אפריל 2022 על ידי הלשכה המרכזית לסטטיסטיקה.</a:t>
            </a:r>
            <a:br>
              <a:rPr lang="en-US" dirty="0">
                <a:latin typeface="David" panose="020E0502060401010101" pitchFamily="34" charset="-79"/>
                <a:cs typeface="David" panose="020E0502060401010101" pitchFamily="34" charset="-79"/>
              </a:rPr>
            </a:br>
            <a:r>
              <a:rPr lang="he-IL" dirty="0">
                <a:latin typeface="David" panose="020E0502060401010101" pitchFamily="34" charset="-79"/>
                <a:cs typeface="David" panose="020E0502060401010101" pitchFamily="34" charset="-79"/>
              </a:rPr>
              <a:t>חשוב לציין כי המפקד האחרון שבוצע בישראל היה בשנת 2008 ולכן ישנה חשיבות רבה לנתונים אלו אשר מציגים ניתוח מעמיק של האוכלוסייה בישראל במיקוד לנתוני ישוב ובהעמקה נוספת גם לנתוני אזורים סטטיסטיים.</a:t>
            </a:r>
            <a:br>
              <a:rPr lang="en-US" dirty="0">
                <a:latin typeface="David" panose="020E0502060401010101" pitchFamily="34" charset="-79"/>
                <a:cs typeface="David" panose="020E0502060401010101" pitchFamily="34" charset="-79"/>
              </a:rPr>
            </a:br>
            <a:r>
              <a:rPr lang="he-IL" dirty="0">
                <a:latin typeface="David" panose="020E0502060401010101" pitchFamily="34" charset="-79"/>
                <a:cs typeface="David" panose="020E0502060401010101" pitchFamily="34" charset="-79"/>
              </a:rPr>
              <a:t>מטרת המפקד היא לקבל תמונה מלאה ומהימנה של אוכלוסיית המדינה ומאפייניה ובכלל זה נתונים דמוגרפיים, חברתיים וכלכליים בכל יישוב בארץ. הנתונים ישמשו את קובעי המדיניות המקומית והארצית. ייחודו של מפקד האוכלוסין הוא באפשרות לחקור קבוצות אוכלוסייה קטנות ומיוחדות ולקבל מידע על יחידות גאוגרפיות קטנות.</a:t>
            </a:r>
            <a:br>
              <a:rPr lang="en-US" dirty="0">
                <a:latin typeface="David" panose="020E0502060401010101" pitchFamily="34" charset="-79"/>
                <a:cs typeface="David" panose="020E0502060401010101" pitchFamily="34" charset="-79"/>
              </a:rPr>
            </a:br>
            <a:r>
              <a:rPr lang="he-IL" dirty="0">
                <a:latin typeface="David" panose="020E0502060401010101" pitchFamily="34" charset="-79"/>
                <a:cs typeface="David" panose="020E0502060401010101" pitchFamily="34" charset="-79"/>
              </a:rPr>
              <a:t>מפקד 2022 היה אמור להתבצע במהלך שנת 2021 אך הוא נדחה לשנת 2022 בשל מגפת הקורונה בישראל.</a:t>
            </a:r>
            <a:br>
              <a:rPr lang="en-US" dirty="0">
                <a:latin typeface="David" panose="020E0502060401010101" pitchFamily="34" charset="-79"/>
                <a:cs typeface="David" panose="020E0502060401010101" pitchFamily="34" charset="-79"/>
              </a:rPr>
            </a:br>
            <a:r>
              <a:rPr lang="he-IL" dirty="0">
                <a:latin typeface="David" panose="020E0502060401010101" pitchFamily="34" charset="-79"/>
                <a:cs typeface="David" panose="020E0502060401010101" pitchFamily="34" charset="-79"/>
              </a:rPr>
              <a:t>הוא המפקד השביעי שעורכת </a:t>
            </a:r>
            <a:r>
              <a:rPr lang="he-IL" dirty="0" err="1">
                <a:latin typeface="David" panose="020E0502060401010101" pitchFamily="34" charset="-79"/>
                <a:cs typeface="David" panose="020E0502060401010101" pitchFamily="34" charset="-79"/>
              </a:rPr>
              <a:t>הלמ"ס</a:t>
            </a:r>
            <a:r>
              <a:rPr lang="he-IL" dirty="0">
                <a:latin typeface="David" panose="020E0502060401010101" pitchFamily="34" charset="-79"/>
                <a:cs typeface="David" panose="020E0502060401010101" pitchFamily="34" charset="-79"/>
              </a:rPr>
              <a:t> מאז הקמת המדינה והראשון בו אפשר היה לענות על השאלון באופן מקוון.</a:t>
            </a:r>
            <a:br>
              <a:rPr lang="en-US" dirty="0">
                <a:latin typeface="David" panose="020E0502060401010101" pitchFamily="34" charset="-79"/>
                <a:cs typeface="David" panose="020E0502060401010101" pitchFamily="34" charset="-79"/>
              </a:rPr>
            </a:br>
            <a:r>
              <a:rPr lang="he-IL" dirty="0">
                <a:latin typeface="David" panose="020E0502060401010101" pitchFamily="34" charset="-79"/>
                <a:cs typeface="David" panose="020E0502060401010101" pitchFamily="34" charset="-79"/>
              </a:rPr>
              <a:t>שיטת המפקד נשענת על קבצים מנהליים ואיסוף ישיר, כך לא כל האוכלוסייה נדגמת, אלא רק 7%. </a:t>
            </a:r>
          </a:p>
          <a:p>
            <a:pPr>
              <a:spcAft>
                <a:spcPts val="600"/>
              </a:spcAft>
            </a:pPr>
            <a:r>
              <a:rPr lang="he-IL" b="1" i="0" u="sng" strike="noStrike" kern="1200" baseline="0" dirty="0">
                <a:latin typeface="David"/>
                <a:cs typeface="David"/>
              </a:rPr>
              <a:t>חשוב להבהיר בנושא מספר התושבים: </a:t>
            </a:r>
            <a:r>
              <a:rPr lang="he-IL" i="0" strike="noStrike" kern="1200" baseline="0" dirty="0">
                <a:latin typeface="David"/>
                <a:cs typeface="David"/>
              </a:rPr>
              <a:t>עפ"י נתוני רשות האוכלוסין מספר התושבים הרשומים בעיר נתניה בסוף הרבעון </a:t>
            </a:r>
            <a:r>
              <a:rPr lang="he-IL" dirty="0">
                <a:latin typeface="David"/>
                <a:cs typeface="David"/>
              </a:rPr>
              <a:t>השני של</a:t>
            </a:r>
            <a:r>
              <a:rPr lang="he-IL" i="0" strike="noStrike" kern="1200" baseline="0" dirty="0">
                <a:latin typeface="David"/>
                <a:cs typeface="David"/>
              </a:rPr>
              <a:t> שנת 2024: </a:t>
            </a:r>
            <a:r>
              <a:rPr lang="he-IL" b="1" dirty="0">
                <a:latin typeface="David"/>
                <a:cs typeface="David"/>
              </a:rPr>
              <a:t>278,646</a:t>
            </a:r>
            <a:r>
              <a:rPr lang="he-IL" b="1" i="0" strike="noStrike" kern="1200" baseline="0" dirty="0">
                <a:latin typeface="David"/>
                <a:cs typeface="David"/>
              </a:rPr>
              <a:t>. </a:t>
            </a:r>
            <a:r>
              <a:rPr lang="he-IL" i="0" strike="noStrike" kern="1200" baseline="0" dirty="0">
                <a:latin typeface="David"/>
                <a:cs typeface="David"/>
              </a:rPr>
              <a:t>לעומת זאת, לפי למ"ס (</a:t>
            </a:r>
            <a:r>
              <a:rPr lang="he-IL" dirty="0">
                <a:latin typeface="David"/>
                <a:cs typeface="David"/>
              </a:rPr>
              <a:t>אומדן ארעי נכון לסוף מאי 2024), גרים בעיר כיום </a:t>
            </a:r>
            <a:r>
              <a:rPr lang="he-IL" b="1" dirty="0">
                <a:latin typeface="David"/>
                <a:cs typeface="David"/>
              </a:rPr>
              <a:t>241,642 תושבים.</a:t>
            </a:r>
            <a:br>
              <a:rPr lang="en-US" b="1" dirty="0">
                <a:latin typeface="David"/>
                <a:cs typeface="David"/>
              </a:rPr>
            </a:br>
            <a:r>
              <a:rPr lang="he-IL" b="1" dirty="0">
                <a:latin typeface="David"/>
                <a:cs typeface="David"/>
              </a:rPr>
              <a:t> </a:t>
            </a:r>
            <a:r>
              <a:rPr lang="he-IL" dirty="0">
                <a:latin typeface="David"/>
                <a:cs typeface="David"/>
              </a:rPr>
              <a:t>ההבדל ברובו מוסבר בתושבי העיר שהיגרו מהארץ אך עדיין רשומים במשרד הפנים כגרים בה.</a:t>
            </a:r>
            <a:br>
              <a:rPr lang="en-US" dirty="0">
                <a:latin typeface="David"/>
                <a:cs typeface="David"/>
              </a:rPr>
            </a:br>
            <a:r>
              <a:rPr lang="he-IL" dirty="0">
                <a:latin typeface="David"/>
                <a:cs typeface="David"/>
              </a:rPr>
              <a:t>מספר התושבים  במפקד האוכלוסין מתבסס על </a:t>
            </a:r>
            <a:r>
              <a:rPr lang="he-IL" b="1" dirty="0">
                <a:latin typeface="David"/>
                <a:cs typeface="David"/>
              </a:rPr>
              <a:t>נתוני </a:t>
            </a:r>
            <a:r>
              <a:rPr lang="he-IL" b="1" dirty="0" err="1">
                <a:latin typeface="David"/>
                <a:cs typeface="David"/>
              </a:rPr>
              <a:t>למ"ס</a:t>
            </a:r>
            <a:r>
              <a:rPr lang="he-IL" b="1" dirty="0">
                <a:latin typeface="David"/>
                <a:cs typeface="David"/>
              </a:rPr>
              <a:t> מאפריל 2022 ששם נמנו  223,920 תושבים</a:t>
            </a:r>
            <a:r>
              <a:rPr lang="he-IL" dirty="0">
                <a:latin typeface="David"/>
                <a:cs typeface="David"/>
              </a:rPr>
              <a:t>.</a:t>
            </a:r>
          </a:p>
          <a:p>
            <a:pPr>
              <a:spcAft>
                <a:spcPts val="600"/>
              </a:spcAft>
            </a:pPr>
            <a:r>
              <a:rPr lang="he-IL" b="0" i="0" u="none" strike="noStrike" kern="1200" baseline="0" dirty="0">
                <a:solidFill>
                  <a:srgbClr val="000000"/>
                </a:solidFill>
                <a:latin typeface="David" panose="020E0502060401010101" pitchFamily="34" charset="-79"/>
                <a:cs typeface="David" panose="020E0502060401010101" pitchFamily="34" charset="-79"/>
              </a:rPr>
              <a:t>תכלית פרסום זה, לסייע בתכנון אסטרטגי ארוך טווח וכן לאפשר לבעלי התפקידים השונים בעירייה לזהות בזמן אמת שינויים דמוגרפיים המתרחשים בעיר, כדי להיערך ולהתאים את רמת השירותים הנדרשת בתחום החינוך, הרווחה, הסביבה, התשתיות ועוד.</a:t>
            </a:r>
          </a:p>
          <a:p>
            <a:pPr algn="just" rtl="1">
              <a:spcAft>
                <a:spcPts val="600"/>
              </a:spcAft>
            </a:pPr>
            <a:endParaRPr lang="he-IL" sz="1400" b="1" dirty="0">
              <a:latin typeface="David" panose="020E0502060401010101" pitchFamily="34" charset="-79"/>
              <a:cs typeface="David" panose="020E0502060401010101" pitchFamily="34" charset="-79"/>
            </a:endParaRPr>
          </a:p>
          <a:p>
            <a:pPr algn="just" rtl="1">
              <a:spcAft>
                <a:spcPts val="600"/>
              </a:spcAft>
            </a:pPr>
            <a:r>
              <a:rPr lang="he-IL" sz="1400" b="1" dirty="0">
                <a:latin typeface="David" panose="020E0502060401010101" pitchFamily="34" charset="-79"/>
                <a:cs typeface="David" panose="020E0502060401010101" pitchFamily="34" charset="-79"/>
              </a:rPr>
              <a:t>בברכה, </a:t>
            </a:r>
          </a:p>
          <a:p>
            <a:pPr algn="just" rtl="1">
              <a:spcAft>
                <a:spcPts val="600"/>
              </a:spcAft>
            </a:pPr>
            <a:r>
              <a:rPr lang="he-IL" sz="1400" b="1" dirty="0">
                <a:latin typeface="David" panose="020E0502060401010101" pitchFamily="34" charset="-79"/>
                <a:cs typeface="David" panose="020E0502060401010101" pitchFamily="34" charset="-79"/>
              </a:rPr>
              <a:t>אילנה לונגו</a:t>
            </a:r>
            <a:endParaRPr lang="en-US" sz="1400" b="1" dirty="0">
              <a:latin typeface="David" panose="020E0502060401010101" pitchFamily="34" charset="-79"/>
              <a:cs typeface="David" panose="020E0502060401010101" pitchFamily="34" charset="-79"/>
            </a:endParaRPr>
          </a:p>
          <a:p>
            <a:pPr algn="just"/>
            <a:r>
              <a:rPr lang="he-IL" sz="1400" b="1" dirty="0">
                <a:latin typeface="David" panose="020E0502060401010101" pitchFamily="34" charset="-79"/>
                <a:cs typeface="David" panose="020E0502060401010101" pitchFamily="34" charset="-79"/>
              </a:rPr>
              <a:t>מנהלת האגף לאיכות ותכנון אסטרטגי</a:t>
            </a:r>
            <a:endParaRPr lang="en-US" sz="1400" b="1" dirty="0">
              <a:latin typeface="David" panose="020E0502060401010101" pitchFamily="34" charset="-79"/>
              <a:cs typeface="David" panose="020E0502060401010101" pitchFamily="34" charset="-79"/>
            </a:endParaRPr>
          </a:p>
          <a:p>
            <a:pPr algn="just"/>
            <a:r>
              <a:rPr lang="he-IL" sz="1400" b="1" dirty="0">
                <a:latin typeface="David"/>
                <a:cs typeface="David"/>
              </a:rPr>
              <a:t>יולי 2024</a:t>
            </a:r>
            <a:endParaRPr lang="he-IL" sz="1400" dirty="0"/>
          </a:p>
        </p:txBody>
      </p:sp>
      <p:pic>
        <p:nvPicPr>
          <p:cNvPr id="12290" name="Picture 2" descr="חתימה אלקטרונית-אילנה לונגו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6400" y="5400142"/>
            <a:ext cx="939895"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תמונה 3" descr="לוגו תו האיכות">
            <a:extLst>
              <a:ext uri="{FF2B5EF4-FFF2-40B4-BE49-F238E27FC236}">
                <a16:creationId xmlns:a16="http://schemas.microsoft.com/office/drawing/2014/main" id="{39A9DC4F-1480-4438-A29D-6BC9BCCBF81B}"/>
              </a:ext>
            </a:extLst>
          </p:cNvPr>
          <p:cNvPicPr>
            <a:picLocks noChangeAspect="1"/>
          </p:cNvPicPr>
          <p:nvPr/>
        </p:nvPicPr>
        <p:blipFill>
          <a:blip r:embed="rId4"/>
          <a:stretch>
            <a:fillRect/>
          </a:stretch>
        </p:blipFill>
        <p:spPr>
          <a:xfrm>
            <a:off x="6765370" y="5085184"/>
            <a:ext cx="1755669" cy="1315616"/>
          </a:xfrm>
          <a:prstGeom prst="rect">
            <a:avLst/>
          </a:prstGeom>
        </p:spPr>
      </p:pic>
      <p:sp>
        <p:nvSpPr>
          <p:cNvPr id="3" name="מציין מיקום של מספר שקופית 2">
            <a:extLst>
              <a:ext uri="{FF2B5EF4-FFF2-40B4-BE49-F238E27FC236}">
                <a16:creationId xmlns:a16="http://schemas.microsoft.com/office/drawing/2014/main" id="{2431AA4C-419C-4BF1-B826-6AA0C9611E8B}"/>
              </a:ext>
            </a:extLst>
          </p:cNvPr>
          <p:cNvSpPr>
            <a:spLocks noGrp="1"/>
          </p:cNvSpPr>
          <p:nvPr>
            <p:ph type="sldNum" sz="quarter" idx="12"/>
          </p:nvPr>
        </p:nvSpPr>
        <p:spPr>
          <a:xfrm>
            <a:off x="339328" y="6400800"/>
            <a:ext cx="668107" cy="457201"/>
          </a:xfrm>
        </p:spPr>
        <p:txBody>
          <a:bodyPr/>
          <a:lstStyle/>
          <a:p>
            <a:fld id="{E9164FBF-D6A9-45D1-B9C9-6285B7576CD2}" type="slidenum">
              <a:rPr lang="he-IL" smtClean="0"/>
              <a:pPr/>
              <a:t>2</a:t>
            </a:fld>
            <a:endParaRPr lang="he-IL" dirty="0"/>
          </a:p>
        </p:txBody>
      </p:sp>
    </p:spTree>
    <p:extLst>
      <p:ext uri="{BB962C8B-B14F-4D97-AF65-F5344CB8AC3E}">
        <p14:creationId xmlns:p14="http://schemas.microsoft.com/office/powerpoint/2010/main" val="3640811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err="1">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קרית</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השרון </a:t>
            </a:r>
            <a:b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a:t>
            </a:r>
            <a:r>
              <a:rPr kumimoji="0" lang="he-IL" sz="1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צפון מזרח</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אזור סטטיסטי 134</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20</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8" name="תמונה 7">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0142" y="4752664"/>
            <a:ext cx="9433048" cy="1763033"/>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91344" y="2036203"/>
            <a:ext cx="2688562" cy="2547800"/>
          </a:xfrm>
          <a:prstGeom prst="rect">
            <a:avLst/>
          </a:prstGeom>
        </p:spPr>
      </p:pic>
      <p:pic>
        <p:nvPicPr>
          <p:cNvPr id="2" name="תמונה 1">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073840" y="153906"/>
            <a:ext cx="7089171" cy="4514428"/>
          </a:xfrm>
          <a:prstGeom prst="rect">
            <a:avLst/>
          </a:prstGeom>
        </p:spPr>
      </p:pic>
      <p:sp>
        <p:nvSpPr>
          <p:cNvPr id="11" name="TextBox 10"/>
          <p:cNvSpPr txBox="1"/>
          <p:nvPr/>
        </p:nvSpPr>
        <p:spPr>
          <a:xfrm>
            <a:off x="339328"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7</a:t>
            </a:r>
          </a:p>
        </p:txBody>
      </p:sp>
    </p:spTree>
    <p:extLst>
      <p:ext uri="{BB962C8B-B14F-4D97-AF65-F5344CB8AC3E}">
        <p14:creationId xmlns:p14="http://schemas.microsoft.com/office/powerpoint/2010/main" val="2894116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err="1">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קרית</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השרון </a:t>
            </a:r>
            <a:b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a:t>
            </a:r>
            <a:r>
              <a:rPr kumimoji="0" lang="he-IL" sz="1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צפון מערב</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אזור סטטיסטי 135</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21</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10" name="תמונה 9">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1344" y="2036203"/>
            <a:ext cx="2688562" cy="2547800"/>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39328" y="4539803"/>
            <a:ext cx="9877425" cy="1933575"/>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061644" y="147453"/>
            <a:ext cx="6811491" cy="4345491"/>
          </a:xfrm>
          <a:prstGeom prst="rect">
            <a:avLst/>
          </a:prstGeom>
        </p:spPr>
      </p:pic>
      <p:sp>
        <p:nvSpPr>
          <p:cNvPr id="11" name="TextBox 10"/>
          <p:cNvSpPr txBox="1"/>
          <p:nvPr/>
        </p:nvSpPr>
        <p:spPr>
          <a:xfrm>
            <a:off x="339328" y="476672"/>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7</a:t>
            </a:r>
          </a:p>
        </p:txBody>
      </p:sp>
    </p:spTree>
    <p:extLst>
      <p:ext uri="{BB962C8B-B14F-4D97-AF65-F5344CB8AC3E}">
        <p14:creationId xmlns:p14="http://schemas.microsoft.com/office/powerpoint/2010/main" val="1823464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err="1">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קרית</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השרון </a:t>
            </a:r>
            <a:b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a:t>
            </a:r>
            <a:r>
              <a:rPr kumimoji="0" lang="he-IL" sz="1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מרכז מזרח</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אזור סטטיסטי 142</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22</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6" name="תמונה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9328" y="4530377"/>
            <a:ext cx="9867900" cy="1924050"/>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39328" y="1794777"/>
            <a:ext cx="2659231" cy="2534823"/>
          </a:xfrm>
          <a:prstGeom prst="rect">
            <a:avLst/>
          </a:prstGeom>
        </p:spPr>
      </p:pic>
      <p:pic>
        <p:nvPicPr>
          <p:cNvPr id="2" name="תמונה 1">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106854" y="62793"/>
            <a:ext cx="7023500" cy="4481336"/>
          </a:xfrm>
          <a:prstGeom prst="rect">
            <a:avLst/>
          </a:prstGeom>
        </p:spPr>
      </p:pic>
      <p:sp>
        <p:nvSpPr>
          <p:cNvPr id="10" name="TextBox 9"/>
          <p:cNvSpPr txBox="1"/>
          <p:nvPr/>
        </p:nvSpPr>
        <p:spPr>
          <a:xfrm>
            <a:off x="339328"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8</a:t>
            </a:r>
          </a:p>
        </p:txBody>
      </p:sp>
    </p:spTree>
    <p:extLst>
      <p:ext uri="{BB962C8B-B14F-4D97-AF65-F5344CB8AC3E}">
        <p14:creationId xmlns:p14="http://schemas.microsoft.com/office/powerpoint/2010/main" val="4218023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err="1">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קרית</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השרון </a:t>
            </a:r>
            <a:b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a:t>
            </a:r>
            <a:r>
              <a:rPr kumimoji="0" lang="he-IL" sz="1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מרכז מערב</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אזור סטטיסטי 143</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23</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10" name="תמונה 9">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53555" y="4587274"/>
            <a:ext cx="9715500" cy="1885950"/>
          </a:xfrm>
          <a:prstGeom prst="rect">
            <a:avLst/>
          </a:prstGeom>
        </p:spPr>
      </p:pic>
      <p:pic>
        <p:nvPicPr>
          <p:cNvPr id="11" name="תמונה 10">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90950" y="1737060"/>
            <a:ext cx="2584674" cy="2469629"/>
          </a:xfrm>
          <a:prstGeom prst="rect">
            <a:avLst/>
          </a:prstGeom>
        </p:spPr>
      </p:pic>
      <p:pic>
        <p:nvPicPr>
          <p:cNvPr id="2" name="תמונה 1">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940133" y="105716"/>
            <a:ext cx="7055166" cy="4500709"/>
          </a:xfrm>
          <a:prstGeom prst="rect">
            <a:avLst/>
          </a:prstGeom>
        </p:spPr>
      </p:pic>
      <p:sp>
        <p:nvSpPr>
          <p:cNvPr id="13" name="TextBox 12"/>
          <p:cNvSpPr txBox="1"/>
          <p:nvPr/>
        </p:nvSpPr>
        <p:spPr>
          <a:xfrm>
            <a:off x="339328"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8</a:t>
            </a:r>
          </a:p>
        </p:txBody>
      </p:sp>
    </p:spTree>
    <p:extLst>
      <p:ext uri="{BB962C8B-B14F-4D97-AF65-F5344CB8AC3E}">
        <p14:creationId xmlns:p14="http://schemas.microsoft.com/office/powerpoint/2010/main" val="1866935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err="1">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קרית</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השרון </a:t>
            </a:r>
            <a:b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a:t>
            </a:r>
            <a:r>
              <a:rPr kumimoji="0" lang="he-IL" sz="1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דרום מערב</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אזור סטטיסטי 144</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24</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6" name="תמונה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1344" y="4533900"/>
            <a:ext cx="9725025" cy="1866900"/>
          </a:xfrm>
          <a:prstGeom prst="rect">
            <a:avLst/>
          </a:prstGeom>
        </p:spPr>
      </p:pic>
      <p:pic>
        <p:nvPicPr>
          <p:cNvPr id="7" name="תמונה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5658" y="1753478"/>
            <a:ext cx="2747884" cy="2617421"/>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412696" y="109845"/>
            <a:ext cx="6804390" cy="4333078"/>
          </a:xfrm>
          <a:prstGeom prst="rect">
            <a:avLst/>
          </a:prstGeom>
        </p:spPr>
      </p:pic>
      <p:sp>
        <p:nvSpPr>
          <p:cNvPr id="10" name="TextBox 9"/>
          <p:cNvSpPr txBox="1"/>
          <p:nvPr/>
        </p:nvSpPr>
        <p:spPr>
          <a:xfrm>
            <a:off x="339328"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8</a:t>
            </a:r>
          </a:p>
        </p:txBody>
      </p:sp>
    </p:spTree>
    <p:extLst>
      <p:ext uri="{BB962C8B-B14F-4D97-AF65-F5344CB8AC3E}">
        <p14:creationId xmlns:p14="http://schemas.microsoft.com/office/powerpoint/2010/main" val="3859814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err="1">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קרית</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השרון </a:t>
            </a:r>
            <a:b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a:t>
            </a:r>
            <a:r>
              <a:rPr kumimoji="0" lang="he-IL" sz="1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דרום מזרח</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אזור סטטיסטי 145</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25</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4" name="תמונה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9353" y="2060848"/>
            <a:ext cx="2534491" cy="2392858"/>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83640" y="4585662"/>
            <a:ext cx="9725025" cy="1866900"/>
          </a:xfrm>
          <a:prstGeom prst="rect">
            <a:avLst/>
          </a:prstGeom>
        </p:spPr>
      </p:pic>
      <p:pic>
        <p:nvPicPr>
          <p:cNvPr id="2" name="תמונה 1">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974646" y="33705"/>
            <a:ext cx="7188366" cy="4558476"/>
          </a:xfrm>
          <a:prstGeom prst="rect">
            <a:avLst/>
          </a:prstGeom>
        </p:spPr>
      </p:pic>
      <p:sp>
        <p:nvSpPr>
          <p:cNvPr id="11" name="TextBox 10"/>
          <p:cNvSpPr txBox="1"/>
          <p:nvPr/>
        </p:nvSpPr>
        <p:spPr>
          <a:xfrm>
            <a:off x="339328"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8</a:t>
            </a:r>
          </a:p>
        </p:txBody>
      </p:sp>
    </p:spTree>
    <p:extLst>
      <p:ext uri="{BB962C8B-B14F-4D97-AF65-F5344CB8AC3E}">
        <p14:creationId xmlns:p14="http://schemas.microsoft.com/office/powerpoint/2010/main" val="1582264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משכנות זבולון</a:t>
            </a:r>
            <a:b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אזור סטטיסטי 132</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26</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6" name="תמונה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464" y="1988840"/>
            <a:ext cx="2604864" cy="2460571"/>
          </a:xfrm>
          <a:prstGeom prst="rect">
            <a:avLst/>
          </a:prstGeom>
        </p:spPr>
      </p:pic>
      <p:pic>
        <p:nvPicPr>
          <p:cNvPr id="7" name="תמונה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1718" y="4579405"/>
            <a:ext cx="9753600" cy="1885950"/>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111628" y="70370"/>
            <a:ext cx="7115494" cy="4509035"/>
          </a:xfrm>
          <a:prstGeom prst="rect">
            <a:avLst/>
          </a:prstGeom>
        </p:spPr>
      </p:pic>
      <p:sp>
        <p:nvSpPr>
          <p:cNvPr id="10" name="TextBox 9"/>
          <p:cNvSpPr txBox="1"/>
          <p:nvPr/>
        </p:nvSpPr>
        <p:spPr>
          <a:xfrm>
            <a:off x="339328"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6</a:t>
            </a:r>
          </a:p>
        </p:txBody>
      </p:sp>
    </p:spTree>
    <p:extLst>
      <p:ext uri="{BB962C8B-B14F-4D97-AF65-F5344CB8AC3E}">
        <p14:creationId xmlns:p14="http://schemas.microsoft.com/office/powerpoint/2010/main" val="2293730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err="1">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קרית</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רבין</a:t>
            </a:r>
            <a:b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אזור סטטיסטי 131</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27</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8" name="תמונה 7">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2188" y="1916832"/>
            <a:ext cx="2461221" cy="2371722"/>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3352" y="4492189"/>
            <a:ext cx="9848850" cy="1704975"/>
          </a:xfrm>
          <a:prstGeom prst="rect">
            <a:avLst/>
          </a:prstGeom>
        </p:spPr>
      </p:pic>
      <p:pic>
        <p:nvPicPr>
          <p:cNvPr id="2" name="תמונה 1">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357990" y="69614"/>
            <a:ext cx="6893024" cy="4422575"/>
          </a:xfrm>
          <a:prstGeom prst="rect">
            <a:avLst/>
          </a:prstGeom>
        </p:spPr>
      </p:pic>
      <p:sp>
        <p:nvSpPr>
          <p:cNvPr id="11" name="TextBox 10"/>
          <p:cNvSpPr txBox="1"/>
          <p:nvPr/>
        </p:nvSpPr>
        <p:spPr>
          <a:xfrm>
            <a:off x="339328"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6</a:t>
            </a:r>
          </a:p>
        </p:txBody>
      </p:sp>
    </p:spTree>
    <p:extLst>
      <p:ext uri="{BB962C8B-B14F-4D97-AF65-F5344CB8AC3E}">
        <p14:creationId xmlns:p14="http://schemas.microsoft.com/office/powerpoint/2010/main" val="1347673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עין התכלת אזור סטטיסטי 222</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28</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4" name="תמונה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53084" y="188640"/>
            <a:ext cx="7174436" cy="4521066"/>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244" y="2036203"/>
            <a:ext cx="2617837" cy="2524896"/>
          </a:xfrm>
          <a:prstGeom prst="rect">
            <a:avLst/>
          </a:prstGeom>
        </p:spPr>
      </p:pic>
      <p:pic>
        <p:nvPicPr>
          <p:cNvPr id="7" name="תמונה 6">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79376" y="4700250"/>
            <a:ext cx="9642146" cy="1858613"/>
          </a:xfrm>
          <a:prstGeom prst="rect">
            <a:avLst/>
          </a:prstGeom>
        </p:spPr>
      </p:pic>
      <p:sp>
        <p:nvSpPr>
          <p:cNvPr id="10" name="TextBox 9"/>
          <p:cNvSpPr txBox="1"/>
          <p:nvPr/>
        </p:nvSpPr>
        <p:spPr>
          <a:xfrm>
            <a:off x="171020"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3692312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פרדס הגדוד אזור סטטיסטי 221</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29</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0953" y="4685238"/>
            <a:ext cx="9656567" cy="1877922"/>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99946" y="2244261"/>
            <a:ext cx="2435721" cy="2361911"/>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912469" y="87609"/>
            <a:ext cx="7157743" cy="4558095"/>
          </a:xfrm>
          <a:prstGeom prst="rect">
            <a:avLst/>
          </a:prstGeom>
        </p:spPr>
      </p:pic>
      <p:sp>
        <p:nvSpPr>
          <p:cNvPr id="11" name="TextBox 10"/>
          <p:cNvSpPr txBox="1"/>
          <p:nvPr/>
        </p:nvSpPr>
        <p:spPr>
          <a:xfrm>
            <a:off x="339328"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4083646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0">
            <a:extLst>
              <a:ext uri="{FF2B5EF4-FFF2-40B4-BE49-F238E27FC236}">
                <a16:creationId xmlns:a16="http://schemas.microsoft.com/office/drawing/2014/main" id="{A510F8DB-D5A9-FF42-9443-6583D26C302D}"/>
              </a:ext>
            </a:extLst>
          </p:cNvPr>
          <p:cNvSpPr txBox="1"/>
          <p:nvPr/>
        </p:nvSpPr>
        <p:spPr>
          <a:xfrm>
            <a:off x="6744072" y="6312131"/>
            <a:ext cx="4760753" cy="461665"/>
          </a:xfrm>
          <a:prstGeom prst="rect">
            <a:avLst/>
          </a:prstGeom>
          <a:noFill/>
        </p:spPr>
        <p:txBody>
          <a:bodyPr wrap="square" rtlCol="1">
            <a:spAutoFit/>
          </a:bodyPr>
          <a:lstStyle/>
          <a:p>
            <a:r>
              <a:rPr lang="he-IL" sz="1200" dirty="0">
                <a:solidFill>
                  <a:srgbClr val="0000FF"/>
                </a:solidFill>
                <a:latin typeface="Arial" panose="020B0604020202020204" pitchFamily="34" charset="0"/>
                <a:cs typeface="Arial" panose="020B0604020202020204" pitchFamily="34" charset="0"/>
              </a:rPr>
              <a:t>כל המידע המוצג במצגת זו מוצג באופן נגיש לאנשים עם מוגבלות באתר הלשכה המרכזית לסטטיסטיקה. בכל עמוד במצגת קיים קישור לעמוד הרלוונטי.</a:t>
            </a:r>
            <a:endParaRPr lang="he-IL" sz="900" dirty="0">
              <a:solidFill>
                <a:srgbClr val="0000FF"/>
              </a:solidFill>
              <a:latin typeface="Arial" panose="020B0604020202020204" pitchFamily="34" charset="0"/>
              <a:cs typeface="Arial" panose="020B0604020202020204" pitchFamily="34" charset="0"/>
            </a:endParaRPr>
          </a:p>
        </p:txBody>
      </p:sp>
      <p:sp>
        <p:nvSpPr>
          <p:cNvPr id="2" name="כותרת 1">
            <a:extLst>
              <a:ext uri="{FF2B5EF4-FFF2-40B4-BE49-F238E27FC236}">
                <a16:creationId xmlns:a16="http://schemas.microsoft.com/office/drawing/2014/main" id="{DDA45A38-33D4-43C0-86CD-0482E16846CD}"/>
              </a:ext>
            </a:extLst>
          </p:cNvPr>
          <p:cNvSpPr>
            <a:spLocks noGrp="1"/>
          </p:cNvSpPr>
          <p:nvPr>
            <p:ph type="title"/>
          </p:nvPr>
        </p:nvSpPr>
        <p:spPr>
          <a:xfrm>
            <a:off x="2063553" y="0"/>
            <a:ext cx="9712852" cy="908720"/>
          </a:xfrm>
        </p:spPr>
        <p:txBody>
          <a:bodyPr>
            <a:normAutofit fontScale="90000"/>
          </a:bodyPr>
          <a:lstStyle/>
          <a:p>
            <a:pPr algn="r"/>
            <a:r>
              <a:rPr lang="he-IL" b="1" dirty="0">
                <a:cs typeface="+mn-cs"/>
              </a:rPr>
              <a:t>תוכן העניינים - </a:t>
            </a:r>
            <a:r>
              <a:rPr lang="he-IL" sz="1800" dirty="0">
                <a:latin typeface="Calibri" panose="020F0502020204030204" pitchFamily="34" charset="0"/>
              </a:rPr>
              <a:t>ניתוח והצגת נתוני מפקד 2022 של הלשכה המרכזית לסטטיסטיקה בעיר נתניה	</a:t>
            </a:r>
            <a:endParaRPr lang="en-US" sz="1800" b="1" dirty="0">
              <a:cs typeface="+mn-cs"/>
            </a:endParaRPr>
          </a:p>
        </p:txBody>
      </p:sp>
      <p:sp>
        <p:nvSpPr>
          <p:cNvPr id="3" name="מציין מיקום תוכן 2">
            <a:extLst>
              <a:ext uri="{FF2B5EF4-FFF2-40B4-BE49-F238E27FC236}">
                <a16:creationId xmlns:a16="http://schemas.microsoft.com/office/drawing/2014/main" id="{8150B7D0-5612-412A-B547-ED4696BDCF05}"/>
              </a:ext>
              <a:ext uri="{C183D7F6-B498-43B3-948B-1728B52AA6E4}">
                <adec:decorative xmlns:adec="http://schemas.microsoft.com/office/drawing/2017/decorative" val="1"/>
              </a:ext>
            </a:extLst>
          </p:cNvPr>
          <p:cNvSpPr>
            <a:spLocks noGrp="1"/>
          </p:cNvSpPr>
          <p:nvPr>
            <p:ph idx="1"/>
          </p:nvPr>
        </p:nvSpPr>
        <p:spPr>
          <a:xfrm>
            <a:off x="7464152" y="1064608"/>
            <a:ext cx="4312253" cy="3816297"/>
          </a:xfrm>
        </p:spPr>
        <p:txBody>
          <a:bodyPr vert="horz" lIns="91440" tIns="45720" rIns="91440" bIns="45720" rtlCol="1" anchor="t">
            <a:normAutofit/>
          </a:bodyPr>
          <a:lstStyle/>
          <a:p>
            <a:pPr marL="0" indent="0">
              <a:buNone/>
            </a:pPr>
            <a:r>
              <a:rPr lang="he-IL" sz="1800" dirty="0">
                <a:latin typeface="Calibri" panose="020F0502020204030204" pitchFamily="34" charset="0"/>
              </a:rPr>
              <a:t>              </a:t>
            </a:r>
            <a:r>
              <a:rPr lang="he-IL" sz="1400" dirty="0">
                <a:latin typeface="Calibri" panose="020F0502020204030204" pitchFamily="34" charset="0"/>
                <a:hlinkClick r:id="rId2" action="ppaction://hlinksldjump"/>
              </a:rPr>
              <a:t>דבר מנהלת האגף לאיכות ותכנון אסטרטגי</a:t>
            </a:r>
            <a:r>
              <a:rPr lang="he-IL" sz="1400" dirty="0">
                <a:latin typeface="Calibri" panose="020F0502020204030204" pitchFamily="34" charset="0"/>
              </a:rPr>
              <a:t>	</a:t>
            </a:r>
            <a:r>
              <a:rPr lang="he-IL" sz="1800" dirty="0">
                <a:latin typeface="Calibri" panose="020F0502020204030204" pitchFamily="34" charset="0"/>
                <a:hlinkClick r:id="rId3" action="ppaction://hlinksldjump"/>
              </a:rPr>
              <a:t>סקירה כללית</a:t>
            </a:r>
            <a:endParaRPr lang="he-IL" sz="1800" dirty="0">
              <a:latin typeface="Calibri" panose="020F0502020204030204" pitchFamily="34" charset="0"/>
            </a:endParaRPr>
          </a:p>
          <a:p>
            <a:pPr marL="0" indent="0">
              <a:buNone/>
            </a:pPr>
            <a:r>
              <a:rPr lang="he-IL" sz="1800" dirty="0">
                <a:latin typeface="Calibri" panose="020F0502020204030204" pitchFamily="34" charset="0"/>
              </a:rPr>
              <a:t>	</a:t>
            </a:r>
            <a:r>
              <a:rPr lang="he-IL" sz="1800" dirty="0">
                <a:latin typeface="Calibri" panose="020F0502020204030204" pitchFamily="34" charset="0"/>
                <a:hlinkClick r:id="rId4" action="ppaction://hlinksldjump"/>
              </a:rPr>
              <a:t>מאפייני אוכלוסייה</a:t>
            </a:r>
            <a:r>
              <a:rPr lang="he-IL" sz="1800" dirty="0">
                <a:latin typeface="Calibri" panose="020F0502020204030204" pitchFamily="34" charset="0"/>
              </a:rPr>
              <a:t>	</a:t>
            </a:r>
          </a:p>
          <a:p>
            <a:pPr marL="0" indent="0">
              <a:buNone/>
            </a:pPr>
            <a:r>
              <a:rPr lang="he-IL" sz="1800" dirty="0">
                <a:latin typeface="Calibri" panose="020F0502020204030204" pitchFamily="34" charset="0"/>
              </a:rPr>
              <a:t>	</a:t>
            </a:r>
            <a:r>
              <a:rPr lang="he-IL" sz="1800" dirty="0">
                <a:latin typeface="Calibri" panose="020F0502020204030204" pitchFamily="34" charset="0"/>
                <a:hlinkClick r:id="rId5" action="ppaction://hlinksldjump"/>
              </a:rPr>
              <a:t>דת ורמת דתיות</a:t>
            </a:r>
            <a:r>
              <a:rPr lang="he-IL" sz="1800" dirty="0">
                <a:latin typeface="Calibri" panose="020F0502020204030204" pitchFamily="34" charset="0"/>
              </a:rPr>
              <a:t>	</a:t>
            </a:r>
          </a:p>
          <a:p>
            <a:pPr marL="0" indent="0">
              <a:buNone/>
            </a:pPr>
            <a:r>
              <a:rPr lang="he-IL" sz="1800" dirty="0">
                <a:latin typeface="Calibri" panose="020F0502020204030204" pitchFamily="34" charset="0"/>
              </a:rPr>
              <a:t>	</a:t>
            </a:r>
            <a:r>
              <a:rPr lang="he-IL" sz="1800" dirty="0">
                <a:latin typeface="Calibri" panose="020F0502020204030204" pitchFamily="34" charset="0"/>
                <a:hlinkClick r:id="rId6" action="ppaction://hlinksldjump"/>
              </a:rPr>
              <a:t>נישואין ופריון</a:t>
            </a:r>
            <a:r>
              <a:rPr lang="he-IL" sz="1800" dirty="0">
                <a:latin typeface="Calibri" panose="020F0502020204030204" pitchFamily="34" charset="0"/>
              </a:rPr>
              <a:t>	</a:t>
            </a:r>
          </a:p>
          <a:p>
            <a:pPr marL="0" indent="0">
              <a:buNone/>
            </a:pPr>
            <a:r>
              <a:rPr lang="he-IL" sz="1800" dirty="0">
                <a:latin typeface="Calibri" panose="020F0502020204030204" pitchFamily="34" charset="0"/>
              </a:rPr>
              <a:t>	</a:t>
            </a:r>
            <a:r>
              <a:rPr lang="he-IL" sz="1800" dirty="0">
                <a:latin typeface="Calibri" panose="020F0502020204030204" pitchFamily="34" charset="0"/>
                <a:hlinkClick r:id="rId7" action="ppaction://hlinksldjump"/>
              </a:rPr>
              <a:t>ארצות מוצא </a:t>
            </a:r>
            <a:r>
              <a:rPr lang="he-IL" sz="1800" dirty="0">
                <a:latin typeface="Calibri" panose="020F0502020204030204" pitchFamily="34" charset="0"/>
              </a:rPr>
              <a:t>	</a:t>
            </a:r>
          </a:p>
          <a:p>
            <a:pPr marL="0" indent="0">
              <a:buNone/>
            </a:pPr>
            <a:r>
              <a:rPr lang="he-IL" sz="1800" dirty="0">
                <a:latin typeface="Calibri" panose="020F0502020204030204" pitchFamily="34" charset="0"/>
              </a:rPr>
              <a:t>	</a:t>
            </a:r>
            <a:r>
              <a:rPr lang="he-IL" sz="1800" dirty="0">
                <a:latin typeface="Calibri" panose="020F0502020204030204" pitchFamily="34" charset="0"/>
                <a:hlinkClick r:id="rId8" action="ppaction://hlinksldjump"/>
              </a:rPr>
              <a:t>משקי בית</a:t>
            </a:r>
            <a:endParaRPr lang="he-IL" sz="1800" dirty="0">
              <a:latin typeface="Calibri" panose="020F0502020204030204" pitchFamily="34" charset="0"/>
            </a:endParaRPr>
          </a:p>
          <a:p>
            <a:pPr marL="0" indent="0">
              <a:buNone/>
            </a:pPr>
            <a:r>
              <a:rPr lang="he-IL" sz="1800" dirty="0">
                <a:latin typeface="Calibri" panose="020F0502020204030204" pitchFamily="34" charset="0"/>
              </a:rPr>
              <a:t>	</a:t>
            </a:r>
            <a:r>
              <a:rPr lang="he-IL" sz="1800" dirty="0">
                <a:latin typeface="Calibri" panose="020F0502020204030204" pitchFamily="34" charset="0"/>
                <a:hlinkClick r:id="rId9" action="ppaction://hlinksldjump"/>
              </a:rPr>
              <a:t>עבודה ושכר</a:t>
            </a:r>
            <a:r>
              <a:rPr lang="he-IL" sz="1800" dirty="0">
                <a:latin typeface="Calibri" panose="020F0502020204030204" pitchFamily="34" charset="0"/>
              </a:rPr>
              <a:t>	</a:t>
            </a:r>
          </a:p>
          <a:p>
            <a:pPr marL="0" indent="0">
              <a:buNone/>
            </a:pPr>
            <a:r>
              <a:rPr lang="he-IL" sz="1800" dirty="0">
                <a:latin typeface="Calibri" panose="020F0502020204030204" pitchFamily="34" charset="0"/>
              </a:rPr>
              <a:t>	</a:t>
            </a:r>
            <a:r>
              <a:rPr lang="he-IL" sz="1800" dirty="0">
                <a:latin typeface="Calibri" panose="020F0502020204030204" pitchFamily="34" charset="0"/>
                <a:hlinkClick r:id="rId10" action="ppaction://hlinksldjump"/>
              </a:rPr>
              <a:t>תנאי דיור</a:t>
            </a:r>
            <a:endParaRPr lang="he-IL" sz="1800" dirty="0">
              <a:latin typeface="Calibri" panose="020F0502020204030204" pitchFamily="34" charset="0"/>
            </a:endParaRPr>
          </a:p>
          <a:p>
            <a:pPr marL="0" indent="0">
              <a:buNone/>
            </a:pPr>
            <a:r>
              <a:rPr lang="he-IL" sz="1800" dirty="0">
                <a:solidFill>
                  <a:srgbClr val="FF0000"/>
                </a:solidFill>
                <a:latin typeface="Calibri" panose="020F0502020204030204" pitchFamily="34" charset="0"/>
              </a:rPr>
              <a:t>	</a:t>
            </a:r>
            <a:r>
              <a:rPr lang="he-IL" sz="1800" dirty="0">
                <a:latin typeface="Calibri" panose="020F0502020204030204" pitchFamily="34" charset="0"/>
                <a:hlinkClick r:id="rId11" action="ppaction://hlinksldjump"/>
              </a:rPr>
              <a:t>תפקוד יום-יומי</a:t>
            </a:r>
            <a:endParaRPr lang="he-IL" sz="1800" dirty="0">
              <a:latin typeface="Calibri" panose="020F0502020204030204" pitchFamily="34" charset="0"/>
            </a:endParaRPr>
          </a:p>
          <a:p>
            <a:pPr marL="0" indent="0">
              <a:buNone/>
            </a:pPr>
            <a:endParaRPr lang="he-IL" sz="1100" b="1" dirty="0">
              <a:solidFill>
                <a:sysClr val="window" lastClr="FFFFFF"/>
              </a:solidFill>
              <a:effectLst>
                <a:outerShdw blurRad="38100" dist="38100" dir="2700000" algn="tl">
                  <a:srgbClr val="000000">
                    <a:alpha val="43137"/>
                  </a:srgbClr>
                </a:outerShdw>
              </a:effectLst>
              <a:latin typeface="Abadi" panose="020B0604020202020204" pitchFamily="34" charset="0"/>
              <a:ea typeface="Tahoma" panose="020B0604030504040204" pitchFamily="34" charset="0"/>
            </a:endParaRPr>
          </a:p>
          <a:p>
            <a:pPr marL="0" indent="0">
              <a:buNone/>
            </a:pPr>
            <a:endParaRPr lang="he-IL" sz="1100" u="sng" dirty="0">
              <a:latin typeface="Calibri" panose="020F0502020204030204" pitchFamily="34" charset="0"/>
            </a:endParaRPr>
          </a:p>
        </p:txBody>
      </p:sp>
      <p:sp>
        <p:nvSpPr>
          <p:cNvPr id="5" name="TextBox 4"/>
          <p:cNvSpPr txBox="1"/>
          <p:nvPr/>
        </p:nvSpPr>
        <p:spPr>
          <a:xfrm>
            <a:off x="2855866" y="1033765"/>
            <a:ext cx="4536278" cy="5509200"/>
          </a:xfrm>
          <a:prstGeom prst="rect">
            <a:avLst/>
          </a:prstGeom>
          <a:noFill/>
        </p:spPr>
        <p:txBody>
          <a:bodyPr wrap="square" rtlCol="1">
            <a:spAutoFit/>
          </a:bodyPr>
          <a:lstStyle/>
          <a:p>
            <a:r>
              <a:rPr lang="he-IL" sz="1200" dirty="0">
                <a:latin typeface="Calibri" panose="020F0502020204030204" pitchFamily="34" charset="0"/>
              </a:rPr>
              <a:t>                            </a:t>
            </a:r>
            <a:r>
              <a:rPr lang="he-IL" sz="1600" b="1" dirty="0">
                <a:latin typeface="Calibri" panose="020F0502020204030204" pitchFamily="34" charset="0"/>
                <a:hlinkClick r:id="rId12" action="ppaction://hlinksldjump"/>
              </a:rPr>
              <a:t>שכונות ואזורים סטטיסטיים בנתניה:</a:t>
            </a:r>
            <a:endParaRPr lang="he-IL" sz="1600" b="1"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13" action="ppaction://hlinksldjump"/>
              </a:rPr>
              <a:t>נווה איתמר </a:t>
            </a:r>
            <a:br>
              <a:rPr lang="en-US" sz="1200" dirty="0">
                <a:latin typeface="Calibri" panose="020F0502020204030204" pitchFamily="34" charset="0"/>
                <a:hlinkClick r:id="rId13" action="ppaction://hlinksldjump"/>
              </a:rPr>
            </a:br>
            <a:r>
              <a:rPr lang="he-IL" sz="1200" dirty="0">
                <a:latin typeface="Calibri" panose="020F0502020204030204" pitchFamily="34" charset="0"/>
              </a:rPr>
              <a:t>                             </a:t>
            </a:r>
            <a:r>
              <a:rPr lang="he-IL" sz="1200" dirty="0">
                <a:latin typeface="Calibri" panose="020F0502020204030204" pitchFamily="34" charset="0"/>
                <a:hlinkClick r:id="rId14" action="ppaction://hlinksldjump"/>
              </a:rPr>
              <a:t>נאות גנים</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err="1">
                <a:latin typeface="Calibri" panose="020F0502020204030204" pitchFamily="34" charset="0"/>
                <a:hlinkClick r:id="rId15" action="ppaction://hlinksldjump"/>
              </a:rPr>
              <a:t>קרית</a:t>
            </a:r>
            <a:r>
              <a:rPr lang="he-IL" sz="1200" dirty="0">
                <a:latin typeface="Calibri" panose="020F0502020204030204" pitchFamily="34" charset="0"/>
                <a:hlinkClick r:id="rId15" action="ppaction://hlinksldjump"/>
              </a:rPr>
              <a:t> השרון</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16" action="ppaction://hlinksldjump"/>
              </a:rPr>
              <a:t>משכנות זבולון</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err="1">
                <a:latin typeface="Calibri" panose="020F0502020204030204" pitchFamily="34" charset="0"/>
                <a:hlinkClick r:id="rId17" action="ppaction://hlinksldjump"/>
              </a:rPr>
              <a:t>קרית</a:t>
            </a:r>
            <a:r>
              <a:rPr lang="he-IL" sz="1200" dirty="0">
                <a:latin typeface="Calibri" panose="020F0502020204030204" pitchFamily="34" charset="0"/>
                <a:hlinkClick r:id="rId17" action="ppaction://hlinksldjump"/>
              </a:rPr>
              <a:t> רבין</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18" action="ppaction://hlinksldjump"/>
              </a:rPr>
              <a:t>עין התכלת</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19" action="ppaction://hlinksldjump"/>
              </a:rPr>
              <a:t>פרדס הגדוד</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err="1">
                <a:latin typeface="Calibri" panose="020F0502020204030204" pitchFamily="34" charset="0"/>
                <a:hlinkClick r:id="rId20" action="ppaction://hlinksldjump"/>
              </a:rPr>
              <a:t>קרית</a:t>
            </a:r>
            <a:r>
              <a:rPr lang="he-IL" sz="1200" dirty="0">
                <a:latin typeface="Calibri" panose="020F0502020204030204" pitchFamily="34" charset="0"/>
                <a:hlinkClick r:id="rId20" action="ppaction://hlinksldjump"/>
              </a:rPr>
              <a:t> </a:t>
            </a:r>
            <a:r>
              <a:rPr lang="he-IL" sz="1200" dirty="0" err="1">
                <a:latin typeface="Calibri" panose="020F0502020204030204" pitchFamily="34" charset="0"/>
                <a:hlinkClick r:id="rId20" action="ppaction://hlinksldjump"/>
              </a:rPr>
              <a:t>צאנז</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21" action="ppaction://hlinksldjump"/>
              </a:rPr>
              <a:t>נאות הרצל</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22" action="ppaction://hlinksldjump"/>
              </a:rPr>
              <a:t>כוכב הצפון</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23" action="ppaction://hlinksldjump"/>
              </a:rPr>
              <a:t>צפון מזרח מרכז העיר</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24" action="ppaction://hlinksldjump"/>
              </a:rPr>
              <a:t>צפון מערב מרכז העיר</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25" action="ppaction://hlinksldjump"/>
              </a:rPr>
              <a:t>מרכז העיר דרום</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26" action="ppaction://hlinksldjump"/>
              </a:rPr>
              <a:t>רמת אפרים</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27" action="ppaction://hlinksldjump"/>
              </a:rPr>
              <a:t>אופק הים</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28" action="ppaction://hlinksldjump"/>
              </a:rPr>
              <a:t>הפארק הירוק</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29" action="ppaction://hlinksldjump"/>
              </a:rPr>
              <a:t>בן ציון</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30" action="ppaction://hlinksldjump"/>
              </a:rPr>
              <a:t>רמת חן</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31" action="ppaction://hlinksldjump"/>
              </a:rPr>
              <a:t>נוף הטיילת</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32" action="ppaction://hlinksldjump"/>
              </a:rPr>
              <a:t>גלי הים</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33" action="ppaction://hlinksldjump"/>
              </a:rPr>
              <a:t>נאות שקד</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34" action="ppaction://hlinksldjump"/>
              </a:rPr>
              <a:t>אגמים</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35" action="ppaction://hlinksldjump"/>
              </a:rPr>
              <a:t>גבעת האירוסים</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36" action="ppaction://hlinksldjump"/>
              </a:rPr>
              <a:t>רמת ידין</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err="1">
                <a:latin typeface="Calibri" panose="020F0502020204030204" pitchFamily="34" charset="0"/>
                <a:hlinkClick r:id="rId37" action="ppaction://hlinksldjump"/>
              </a:rPr>
              <a:t>קרית</a:t>
            </a:r>
            <a:r>
              <a:rPr lang="he-IL" sz="1200" dirty="0">
                <a:latin typeface="Calibri" panose="020F0502020204030204" pitchFamily="34" charset="0"/>
                <a:hlinkClick r:id="rId37" action="ppaction://hlinksldjump"/>
              </a:rPr>
              <a:t> המדע</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err="1">
                <a:latin typeface="Calibri" panose="020F0502020204030204" pitchFamily="34" charset="0"/>
                <a:hlinkClick r:id="rId38" action="ppaction://hlinksldjump"/>
              </a:rPr>
              <a:t>קרית</a:t>
            </a:r>
            <a:r>
              <a:rPr lang="he-IL" sz="1200" dirty="0">
                <a:latin typeface="Calibri" panose="020F0502020204030204" pitchFamily="34" charset="0"/>
                <a:hlinkClick r:id="rId38" action="ppaction://hlinksldjump"/>
              </a:rPr>
              <a:t> נורדאו</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39" action="ppaction://hlinksldjump"/>
              </a:rPr>
              <a:t>רמת פולג</a:t>
            </a:r>
            <a:endParaRPr lang="he-IL" sz="1200" dirty="0">
              <a:latin typeface="Calibri" panose="020F0502020204030204" pitchFamily="34" charset="0"/>
            </a:endParaRPr>
          </a:p>
          <a:p>
            <a:r>
              <a:rPr lang="he-IL" sz="1200" dirty="0">
                <a:latin typeface="Calibri" panose="020F0502020204030204" pitchFamily="34" charset="0"/>
              </a:rPr>
              <a:t>                            </a:t>
            </a:r>
            <a:r>
              <a:rPr lang="he-IL" sz="1200" dirty="0">
                <a:latin typeface="Calibri" panose="020F0502020204030204" pitchFamily="34" charset="0"/>
                <a:hlinkClick r:id="rId40" action="ppaction://hlinksldjump"/>
              </a:rPr>
              <a:t>עיר ימים</a:t>
            </a:r>
            <a:endParaRPr lang="he-IL" sz="1200" dirty="0"/>
          </a:p>
        </p:txBody>
      </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41">
            <a:extLst>
              <a:ext uri="{BEBA8EAE-BF5A-486C-A8C5-ECC9F3942E4B}">
                <a14:imgProps xmlns:a14="http://schemas.microsoft.com/office/drawing/2010/main">
                  <a14:imgLayer r:embed="rId42">
                    <a14:imgEffect>
                      <a14:saturation sat="97000"/>
                    </a14:imgEffect>
                    <a14:imgEffect>
                      <a14:brightnessContrast bright="20000"/>
                    </a14:imgEffect>
                  </a14:imgLayer>
                </a14:imgProps>
              </a:ext>
            </a:extLst>
          </a:blip>
          <a:stretch>
            <a:fillRect/>
          </a:stretch>
        </p:blipFill>
        <p:spPr>
          <a:xfrm>
            <a:off x="263352" y="4370758"/>
            <a:ext cx="3650109" cy="1944216"/>
          </a:xfrm>
          <a:prstGeom prst="rect">
            <a:avLst/>
          </a:prstGeom>
        </p:spPr>
      </p:pic>
      <p:sp>
        <p:nvSpPr>
          <p:cNvPr id="4" name="מציין מיקום של מספר שקופית 3">
            <a:extLst>
              <a:ext uri="{FF2B5EF4-FFF2-40B4-BE49-F238E27FC236}">
                <a16:creationId xmlns:a16="http://schemas.microsoft.com/office/drawing/2014/main" id="{C961ADAA-1840-441B-BC8E-AB7453B320AF}"/>
              </a:ext>
            </a:extLst>
          </p:cNvPr>
          <p:cNvSpPr>
            <a:spLocks noGrp="1"/>
          </p:cNvSpPr>
          <p:nvPr>
            <p:ph type="sldNum" sz="quarter" idx="12"/>
          </p:nvPr>
        </p:nvSpPr>
        <p:spPr/>
        <p:txBody>
          <a:bodyPr/>
          <a:lstStyle/>
          <a:p>
            <a:fld id="{E9164FBF-D6A9-45D1-B9C9-6285B7576CD2}" type="slidenum">
              <a:rPr lang="he-IL" smtClean="0">
                <a:solidFill>
                  <a:srgbClr val="304F66"/>
                </a:solidFill>
              </a:rPr>
              <a:t>3</a:t>
            </a:fld>
            <a:endParaRPr lang="he-IL" dirty="0">
              <a:solidFill>
                <a:srgbClr val="304F66"/>
              </a:solidFill>
            </a:endParaRPr>
          </a:p>
        </p:txBody>
      </p:sp>
      <p:pic>
        <p:nvPicPr>
          <p:cNvPr id="7" name="גרפיקה 6">
            <a:extLst>
              <a:ext uri="{FF2B5EF4-FFF2-40B4-BE49-F238E27FC236}">
                <a16:creationId xmlns:a16="http://schemas.microsoft.com/office/drawing/2014/main" id="{D9C59FD7-DB32-03CD-5F03-9678C7A61DFA}"/>
              </a:ext>
              <a:ext uri="{C183D7F6-B498-43B3-948B-1728B52AA6E4}">
                <adec:decorative xmlns:adec="http://schemas.microsoft.com/office/drawing/2017/decorative" val="1"/>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1507100" y="6273660"/>
            <a:ext cx="538609" cy="538609"/>
          </a:xfrm>
          <a:prstGeom prst="rect">
            <a:avLst/>
          </a:prstGeom>
        </p:spPr>
      </p:pic>
      <p:sp>
        <p:nvSpPr>
          <p:cNvPr id="11" name="TextBox 10">
            <a:extLst>
              <a:ext uri="{FF2B5EF4-FFF2-40B4-BE49-F238E27FC236}">
                <a16:creationId xmlns:a16="http://schemas.microsoft.com/office/drawing/2014/main" id="{282451E5-6C9B-4A00-ABD9-7DA6F34CD028}"/>
              </a:ext>
            </a:extLst>
          </p:cNvPr>
          <p:cNvSpPr txBox="1"/>
          <p:nvPr/>
        </p:nvSpPr>
        <p:spPr>
          <a:xfrm>
            <a:off x="4223792" y="5733256"/>
            <a:ext cx="7824192" cy="538609"/>
          </a:xfrm>
          <a:prstGeom prst="rect">
            <a:avLst/>
          </a:prstGeom>
          <a:noFill/>
        </p:spPr>
        <p:txBody>
          <a:bodyPr wrap="square" rtlCol="1">
            <a:spAutoFit/>
          </a:bodyPr>
          <a:lstStyle/>
          <a:p>
            <a:r>
              <a:rPr lang="he-IL" dirty="0">
                <a:solidFill>
                  <a:srgbClr val="0000FF"/>
                </a:solidFill>
                <a:latin typeface="Arial" panose="020B0604020202020204" pitchFamily="34" charset="0"/>
                <a:cs typeface="Arial" panose="020B0604020202020204" pitchFamily="34" charset="0"/>
              </a:rPr>
              <a:t>*</a:t>
            </a:r>
            <a:r>
              <a:rPr lang="he-IL" sz="1100" dirty="0">
                <a:solidFill>
                  <a:srgbClr val="0000FF"/>
                </a:solidFill>
                <a:latin typeface="Arial" panose="020B0604020202020204" pitchFamily="34" charset="0"/>
                <a:cs typeface="Arial" panose="020B0604020202020204" pitchFamily="34" charset="0"/>
              </a:rPr>
              <a:t> ניתן לדלג בחזרה לעמוד זה מכל עמוד במסמך, באמצעות לחיצה על הסמל               </a:t>
            </a:r>
            <a:br>
              <a:rPr lang="en-US" sz="1100" dirty="0">
                <a:solidFill>
                  <a:srgbClr val="0000FF"/>
                </a:solidFill>
                <a:latin typeface="Arial" panose="020B0604020202020204" pitchFamily="34" charset="0"/>
                <a:cs typeface="Arial" panose="020B0604020202020204" pitchFamily="34" charset="0"/>
              </a:rPr>
            </a:br>
            <a:r>
              <a:rPr lang="he-IL" sz="1100" dirty="0">
                <a:solidFill>
                  <a:srgbClr val="0000FF"/>
                </a:solidFill>
                <a:latin typeface="Arial" panose="020B0604020202020204" pitchFamily="34" charset="0"/>
                <a:cs typeface="Arial" panose="020B0604020202020204" pitchFamily="34" charset="0"/>
              </a:rPr>
              <a:t>שמופיע בפינה השמאלית התחתונה  בכל עמוד</a:t>
            </a:r>
          </a:p>
        </p:txBody>
      </p:sp>
      <p:sp>
        <p:nvSpPr>
          <p:cNvPr id="12" name="לחצן פעולה: עבור לדף הבית 11" descr="כפתור ניווט לעמוד הבית">
            <a:hlinkClick r:id="rId3" action="ppaction://hlinksldjump" highlightClick="1"/>
            <a:extLst>
              <a:ext uri="{FF2B5EF4-FFF2-40B4-BE49-F238E27FC236}">
                <a16:creationId xmlns:a16="http://schemas.microsoft.com/office/drawing/2014/main" id="{11A6BB67-8039-427E-8491-63ABD88C089F}"/>
              </a:ext>
            </a:extLst>
          </p:cNvPr>
          <p:cNvSpPr/>
          <p:nvPr/>
        </p:nvSpPr>
        <p:spPr>
          <a:xfrm>
            <a:off x="7534682" y="5844077"/>
            <a:ext cx="277097" cy="208112"/>
          </a:xfrm>
          <a:prstGeom prst="actionButtonHome">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bg1"/>
              </a:solidFill>
            </a:endParaRPr>
          </a:p>
        </p:txBody>
      </p:sp>
    </p:spTree>
    <p:extLst>
      <p:ext uri="{BB962C8B-B14F-4D97-AF65-F5344CB8AC3E}">
        <p14:creationId xmlns:p14="http://schemas.microsoft.com/office/powerpoint/2010/main" val="898554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err="1">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קרית</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a:t>
            </a:r>
            <a:r>
              <a:rPr kumimoji="0" lang="he-IL" sz="3200" b="1" i="0" u="none" strike="noStrike" kern="1200" cap="none" spc="0" normalizeH="0" baseline="0" noProof="0" dirty="0" err="1">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צאנז</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אזור סטטיסטי 223</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30</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4" name="תמונה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9376" y="2044587"/>
            <a:ext cx="2378001" cy="2270884"/>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982465" y="178148"/>
            <a:ext cx="6979335" cy="4402979"/>
          </a:xfrm>
          <a:prstGeom prst="rect">
            <a:avLst/>
          </a:prstGeom>
        </p:spPr>
      </p:pic>
      <p:pic>
        <p:nvPicPr>
          <p:cNvPr id="7" name="תמונה 6">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07435" y="4655592"/>
            <a:ext cx="8936519" cy="1745208"/>
          </a:xfrm>
          <a:prstGeom prst="rect">
            <a:avLst/>
          </a:prstGeom>
        </p:spPr>
      </p:pic>
      <p:sp>
        <p:nvSpPr>
          <p:cNvPr id="10" name="TextBox 9"/>
          <p:cNvSpPr txBox="1"/>
          <p:nvPr/>
        </p:nvSpPr>
        <p:spPr>
          <a:xfrm>
            <a:off x="339328"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2</a:t>
            </a:r>
          </a:p>
        </p:txBody>
      </p:sp>
    </p:spTree>
    <p:extLst>
      <p:ext uri="{BB962C8B-B14F-4D97-AF65-F5344CB8AC3E}">
        <p14:creationId xmlns:p14="http://schemas.microsoft.com/office/powerpoint/2010/main" val="3422222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נאות הרצל אזור סטטיסטי 211</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31</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8" name="תמונה 7">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68823" y="4891776"/>
            <a:ext cx="8557881" cy="1612960"/>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8376" y="2209765"/>
            <a:ext cx="2531727" cy="2402866"/>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579980" y="7119"/>
            <a:ext cx="7647142" cy="4910112"/>
          </a:xfrm>
          <a:prstGeom prst="rect">
            <a:avLst/>
          </a:prstGeom>
        </p:spPr>
      </p:pic>
      <p:sp>
        <p:nvSpPr>
          <p:cNvPr id="11" name="TextBox 10"/>
          <p:cNvSpPr txBox="1"/>
          <p:nvPr/>
        </p:nvSpPr>
        <p:spPr>
          <a:xfrm>
            <a:off x="71024" y="546239"/>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3</a:t>
            </a:r>
          </a:p>
        </p:txBody>
      </p:sp>
    </p:spTree>
    <p:extLst>
      <p:ext uri="{BB962C8B-B14F-4D97-AF65-F5344CB8AC3E}">
        <p14:creationId xmlns:p14="http://schemas.microsoft.com/office/powerpoint/2010/main" val="153084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נאות הרצל אזור סטטיסטי 212</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32</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4" name="תמונה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1344" y="2306068"/>
            <a:ext cx="2398806" cy="2297038"/>
          </a:xfrm>
          <a:prstGeom prst="rect">
            <a:avLst/>
          </a:prstGeom>
        </p:spPr>
      </p:pic>
      <p:pic>
        <p:nvPicPr>
          <p:cNvPr id="7" name="תמונה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73381" y="4725144"/>
            <a:ext cx="9210227" cy="1721793"/>
          </a:xfrm>
          <a:prstGeom prst="rect">
            <a:avLst/>
          </a:prstGeom>
        </p:spPr>
      </p:pic>
      <p:pic>
        <p:nvPicPr>
          <p:cNvPr id="2" name="תמונה 1">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67155" y="85793"/>
            <a:ext cx="7293458" cy="4639351"/>
          </a:xfrm>
          <a:prstGeom prst="rect">
            <a:avLst/>
          </a:prstGeom>
        </p:spPr>
      </p:pic>
      <p:sp>
        <p:nvSpPr>
          <p:cNvPr id="10" name="TextBox 9"/>
          <p:cNvSpPr txBox="1"/>
          <p:nvPr/>
        </p:nvSpPr>
        <p:spPr>
          <a:xfrm>
            <a:off x="339328"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3520345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79031" y="1318121"/>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כוכב הצפון ונאות הרצל צפון אזור סטטיסטי 213</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33</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8" name="תמונה 7">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7408" y="4627464"/>
            <a:ext cx="9233158" cy="1877169"/>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97522" y="1916832"/>
            <a:ext cx="2627362" cy="2472811"/>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038840" y="222344"/>
            <a:ext cx="7026235" cy="4405120"/>
          </a:xfrm>
          <a:prstGeom prst="rect">
            <a:avLst/>
          </a:prstGeom>
        </p:spPr>
      </p:pic>
      <p:sp>
        <p:nvSpPr>
          <p:cNvPr id="11" name="TextBox 10"/>
          <p:cNvSpPr txBox="1"/>
          <p:nvPr/>
        </p:nvSpPr>
        <p:spPr>
          <a:xfrm>
            <a:off x="339328"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2553835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צפון מזרח מרכז העיר  אזור סטטיסטי 241</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34</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52408" y="108451"/>
            <a:ext cx="7459563" cy="4780835"/>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2626" y="2708920"/>
            <a:ext cx="2250400" cy="2156634"/>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19139" y="5010945"/>
            <a:ext cx="8934286" cy="1722167"/>
          </a:xfrm>
          <a:prstGeom prst="rect">
            <a:avLst/>
          </a:prstGeom>
        </p:spPr>
      </p:pic>
      <p:sp>
        <p:nvSpPr>
          <p:cNvPr id="10" name="TextBox 9"/>
          <p:cNvSpPr txBox="1"/>
          <p:nvPr/>
        </p:nvSpPr>
        <p:spPr>
          <a:xfrm>
            <a:off x="82626" y="625496"/>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2959683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צפון מזרח מרכז העיר  אזור סטטיסטי 242</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35</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8" name="תמונה 7">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11623" y="116632"/>
            <a:ext cx="7599899" cy="4797577"/>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2448" y="2843426"/>
            <a:ext cx="2199319" cy="2068016"/>
          </a:xfrm>
          <a:prstGeom prst="rect">
            <a:avLst/>
          </a:prstGeom>
        </p:spPr>
      </p:pic>
      <p:pic>
        <p:nvPicPr>
          <p:cNvPr id="11" name="תמונה 10">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96872" y="5171521"/>
            <a:ext cx="9175597" cy="1759704"/>
          </a:xfrm>
          <a:prstGeom prst="rect">
            <a:avLst/>
          </a:prstGeom>
        </p:spPr>
      </p:pic>
      <p:sp>
        <p:nvSpPr>
          <p:cNvPr id="13" name="TextBox 12"/>
          <p:cNvSpPr txBox="1"/>
          <p:nvPr/>
        </p:nvSpPr>
        <p:spPr>
          <a:xfrm>
            <a:off x="138556" y="625496"/>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6</a:t>
            </a:r>
          </a:p>
        </p:txBody>
      </p:sp>
    </p:spTree>
    <p:extLst>
      <p:ext uri="{BB962C8B-B14F-4D97-AF65-F5344CB8AC3E}">
        <p14:creationId xmlns:p14="http://schemas.microsoft.com/office/powerpoint/2010/main" val="4133904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צפון מזרח מרכז העיר  אזור סטטיסטי 243</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36</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41564" y="83055"/>
            <a:ext cx="7744082" cy="4930121"/>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500655" y="5145601"/>
            <a:ext cx="8750359" cy="1712399"/>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7523" y="3140968"/>
            <a:ext cx="2118544" cy="2006055"/>
          </a:xfrm>
          <a:prstGeom prst="rect">
            <a:avLst/>
          </a:prstGeom>
        </p:spPr>
      </p:pic>
      <p:sp>
        <p:nvSpPr>
          <p:cNvPr id="10" name="TextBox 9"/>
          <p:cNvSpPr txBox="1"/>
          <p:nvPr/>
        </p:nvSpPr>
        <p:spPr>
          <a:xfrm>
            <a:off x="24246" y="625496"/>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1703799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צפון מזרח מרכז העיר  אזור סטטיסטי 311</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37</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7" name="תמונה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550411" y="158049"/>
            <a:ext cx="6532637" cy="4095657"/>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300918" y="5491162"/>
            <a:ext cx="6750260" cy="1253241"/>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615858" y="4261065"/>
            <a:ext cx="6435320" cy="1222457"/>
          </a:xfrm>
          <a:prstGeom prst="rect">
            <a:avLst/>
          </a:prstGeom>
        </p:spPr>
      </p:pic>
      <p:pic>
        <p:nvPicPr>
          <p:cNvPr id="11" name="תמונה 10">
            <a:extLs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79376" y="4557712"/>
            <a:ext cx="2428875" cy="933450"/>
          </a:xfrm>
          <a:prstGeom prst="rect">
            <a:avLst/>
          </a:prstGeom>
        </p:spPr>
      </p:pic>
      <p:sp>
        <p:nvSpPr>
          <p:cNvPr id="13" name="TextBox 12"/>
          <p:cNvSpPr txBox="1"/>
          <p:nvPr/>
        </p:nvSpPr>
        <p:spPr>
          <a:xfrm>
            <a:off x="339328"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3</a:t>
            </a:r>
          </a:p>
        </p:txBody>
      </p:sp>
      <p:sp>
        <p:nvSpPr>
          <p:cNvPr id="2" name="תיבת טקסט 1">
            <a:extLst>
              <a:ext uri="{FF2B5EF4-FFF2-40B4-BE49-F238E27FC236}">
                <a16:creationId xmlns:a16="http://schemas.microsoft.com/office/drawing/2014/main" id="{86E62298-ABF9-438B-82B1-2AFDAC8BEB59}"/>
              </a:ext>
            </a:extLst>
          </p:cNvPr>
          <p:cNvSpPr txBox="1"/>
          <p:nvPr/>
        </p:nvSpPr>
        <p:spPr>
          <a:xfrm>
            <a:off x="339328" y="2132856"/>
            <a:ext cx="2961590" cy="1200329"/>
          </a:xfrm>
          <a:prstGeom prst="rect">
            <a:avLst/>
          </a:prstGeom>
          <a:noFill/>
        </p:spPr>
        <p:txBody>
          <a:bodyPr wrap="square" rtlCol="1">
            <a:spAutoFit/>
          </a:bodyPr>
          <a:lstStyle/>
          <a:p>
            <a:r>
              <a:rPr lang="he-IL" dirty="0"/>
              <a:t>אזור זה (אזור השוק העירוני ) מאופיין באוכלוסייה של עובדים זרים . הדת העיקרית מוגדרת כדת אחרת.</a:t>
            </a:r>
          </a:p>
        </p:txBody>
      </p:sp>
    </p:spTree>
    <p:extLst>
      <p:ext uri="{BB962C8B-B14F-4D97-AF65-F5344CB8AC3E}">
        <p14:creationId xmlns:p14="http://schemas.microsoft.com/office/powerpoint/2010/main" val="1611714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72464" y="1010217"/>
            <a:ext cx="1905540"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צפון מערב מרכז העיר  אזור סטטיסטי 231</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38</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34708" y="116632"/>
            <a:ext cx="7516306" cy="4752528"/>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879159" y="5147826"/>
            <a:ext cx="8371855" cy="1621687"/>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8731" y="2950727"/>
            <a:ext cx="2225312" cy="2132866"/>
          </a:xfrm>
          <a:prstGeom prst="rect">
            <a:avLst/>
          </a:prstGeom>
        </p:spPr>
      </p:pic>
      <p:sp>
        <p:nvSpPr>
          <p:cNvPr id="10" name="TextBox 9"/>
          <p:cNvSpPr txBox="1"/>
          <p:nvPr/>
        </p:nvSpPr>
        <p:spPr>
          <a:xfrm>
            <a:off x="48731" y="476672"/>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1234043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72464" y="1010217"/>
            <a:ext cx="1905540"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צפון מערב מרכז העיר  אזור סטטיסטי 232</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39</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7" name="תמונה 6">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20863" y="130007"/>
            <a:ext cx="7705553" cy="4883170"/>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545582" y="5083593"/>
            <a:ext cx="8717037" cy="1660388"/>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9336" y="2893643"/>
            <a:ext cx="2254209" cy="2166470"/>
          </a:xfrm>
          <a:prstGeom prst="rect">
            <a:avLst/>
          </a:prstGeom>
        </p:spPr>
      </p:pic>
      <p:sp>
        <p:nvSpPr>
          <p:cNvPr id="11" name="TextBox 10"/>
          <p:cNvSpPr txBox="1"/>
          <p:nvPr/>
        </p:nvSpPr>
        <p:spPr>
          <a:xfrm>
            <a:off x="3908" y="463814"/>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1486499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מלבן 4">
            <a:extLst>
              <a:ext uri="{FF2B5EF4-FFF2-40B4-BE49-F238E27FC236}">
                <a16:creationId xmlns:a16="http://schemas.microsoft.com/office/drawing/2014/main" id="{5390C92F-2245-66B4-EF0B-7E9E5037F322}"/>
              </a:ext>
              <a:ext uri="{C183D7F6-B498-43B3-948B-1728B52AA6E4}">
                <adec:decorative xmlns:adec="http://schemas.microsoft.com/office/drawing/2017/decorative" val="1"/>
              </a:ext>
            </a:extLst>
          </p:cNvPr>
          <p:cNvSpPr/>
          <p:nvPr/>
        </p:nvSpPr>
        <p:spPr>
          <a:xfrm>
            <a:off x="10313524" y="1"/>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5" name="מלבן 4">
            <a:extLst>
              <a:ext uri="{FF2B5EF4-FFF2-40B4-BE49-F238E27FC236}">
                <a16:creationId xmlns:a16="http://schemas.microsoft.com/office/drawing/2014/main" id="{EDA1B050-5154-4D97-B83C-AD66BE91E9EE}"/>
              </a:ext>
              <a:ext uri="{C183D7F6-B498-43B3-948B-1728B52AA6E4}">
                <adec:decorative xmlns:adec="http://schemas.microsoft.com/office/drawing/2017/decorative" val="1"/>
              </a:ext>
            </a:extLst>
          </p:cNvPr>
          <p:cNvSpPr/>
          <p:nvPr/>
        </p:nvSpPr>
        <p:spPr>
          <a:xfrm>
            <a:off x="10254941" y="0"/>
            <a:ext cx="1937064"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מציין מיקום של מספר שקופית 2">
            <a:extLst>
              <a:ext uri="{FF2B5EF4-FFF2-40B4-BE49-F238E27FC236}">
                <a16:creationId xmlns:a16="http://schemas.microsoft.com/office/drawing/2014/main" id="{C5DBAF9F-5D5C-4C0B-AF7B-32A4FED79BA2}"/>
              </a:ext>
              <a:ext uri="{C183D7F6-B498-43B3-948B-1728B52AA6E4}">
                <adec:decorative xmlns:adec="http://schemas.microsoft.com/office/drawing/2017/decorative" val="1"/>
              </a:ext>
            </a:extLst>
          </p:cNvPr>
          <p:cNvSpPr>
            <a:spLocks noGrp="1"/>
          </p:cNvSpPr>
          <p:nvPr>
            <p:ph type="sldNum" sz="quarter" idx="12"/>
          </p:nvPr>
        </p:nvSpPr>
        <p:spPr/>
        <p:txBody>
          <a:bodyPr/>
          <a:lstStyle/>
          <a:p>
            <a:fld id="{E9164FBF-D6A9-45D1-B9C9-6285B7576CD2}" type="slidenum">
              <a:rPr lang="he-IL" smtClean="0"/>
              <a:t>4</a:t>
            </a:fld>
            <a:endParaRPr lang="he-IL" dirty="0"/>
          </a:p>
        </p:txBody>
      </p:sp>
      <p:sp>
        <p:nvSpPr>
          <p:cNvPr id="13" name="TextBox 12">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63036" y="4398067"/>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sp>
        <p:nvSpPr>
          <p:cNvPr id="16" name="כותרת 1">
            <a:extLst>
              <a:ext uri="{FF2B5EF4-FFF2-40B4-BE49-F238E27FC236}">
                <a16:creationId xmlns:a16="http://schemas.microsoft.com/office/drawing/2014/main" id="{5535621F-5331-EDB2-8B85-7D6C8360357B}"/>
              </a:ext>
              <a:ext uri="{C183D7F6-B498-43B3-948B-1728B52AA6E4}">
                <adec:decorative xmlns:adec="http://schemas.microsoft.com/office/drawing/2017/decorative" val="1"/>
              </a:ext>
            </a:extLst>
          </p:cNvPr>
          <p:cNvSpPr txBox="1">
            <a:spLocks noGrp="1"/>
          </p:cNvSpPr>
          <p:nvPr>
            <p:ph type="title" idx="4294967295"/>
          </p:nvPr>
        </p:nvSpPr>
        <p:spPr>
          <a:xfrm>
            <a:off x="10200456" y="1019014"/>
            <a:ext cx="1878476" cy="1503294"/>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סקירה כללית לנתוני העיר נתניה</a:t>
            </a:r>
            <a:endParaRPr kumimoji="0" lang="he-IL" sz="18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22" name="TextBox 21">
            <a:extLst>
              <a:ext uri="{C183D7F6-B498-43B3-948B-1728B52AA6E4}">
                <adec:decorative xmlns:adec="http://schemas.microsoft.com/office/drawing/2017/decorative" val="1"/>
              </a:ext>
            </a:extLst>
          </p:cNvPr>
          <p:cNvSpPr txBox="1"/>
          <p:nvPr/>
        </p:nvSpPr>
        <p:spPr>
          <a:xfrm>
            <a:off x="9840416" y="2766120"/>
            <a:ext cx="413540" cy="230832"/>
          </a:xfrm>
          <a:prstGeom prst="rect">
            <a:avLst/>
          </a:prstGeom>
          <a:noFill/>
        </p:spPr>
        <p:txBody>
          <a:bodyPr wrap="square" rtlCol="1">
            <a:spAutoFit/>
          </a:bodyPr>
          <a:lstStyle/>
          <a:p>
            <a:r>
              <a:rPr lang="he-IL" sz="900" dirty="0">
                <a:solidFill>
                  <a:schemeClr val="tx1">
                    <a:lumMod val="75000"/>
                    <a:lumOff val="25000"/>
                  </a:schemeClr>
                </a:solidFill>
              </a:rPr>
              <a:t>#</a:t>
            </a:r>
          </a:p>
        </p:txBody>
      </p:sp>
      <p:pic>
        <p:nvPicPr>
          <p:cNvPr id="6" name="תמונה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85299" y="297635"/>
            <a:ext cx="5054932" cy="5398634"/>
          </a:xfrm>
          <a:prstGeom prst="rect">
            <a:avLst/>
          </a:prstGeom>
        </p:spPr>
      </p:pic>
      <p:pic>
        <p:nvPicPr>
          <p:cNvPr id="7" name="תמונה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493685" y="2747400"/>
            <a:ext cx="1400175" cy="1076325"/>
          </a:xfrm>
          <a:prstGeom prst="rect">
            <a:avLst/>
          </a:prstGeom>
        </p:spPr>
      </p:pic>
      <p:sp>
        <p:nvSpPr>
          <p:cNvPr id="15" name="TextBox 14"/>
          <p:cNvSpPr txBox="1"/>
          <p:nvPr/>
        </p:nvSpPr>
        <p:spPr>
          <a:xfrm>
            <a:off x="5951984" y="2060848"/>
            <a:ext cx="936500" cy="369332"/>
          </a:xfrm>
          <a:prstGeom prst="rect">
            <a:avLst/>
          </a:prstGeom>
          <a:solidFill>
            <a:schemeClr val="bg1"/>
          </a:solidFill>
        </p:spPr>
        <p:txBody>
          <a:bodyPr wrap="square" rtlCol="1">
            <a:spAutoFit/>
          </a:bodyPr>
          <a:lstStyle/>
          <a:p>
            <a:pPr algn="ctr"/>
            <a:r>
              <a:rPr lang="he-IL" b="1" dirty="0"/>
              <a:t>34.75</a:t>
            </a:r>
          </a:p>
        </p:txBody>
      </p:sp>
      <p:sp>
        <p:nvSpPr>
          <p:cNvPr id="9" name="אליפסה 8"/>
          <p:cNvSpPr/>
          <p:nvPr/>
        </p:nvSpPr>
        <p:spPr>
          <a:xfrm>
            <a:off x="623392" y="188640"/>
            <a:ext cx="1886338" cy="1152128"/>
          </a:xfrm>
          <a:prstGeom prst="ellipse">
            <a:avLst/>
          </a:prstGeom>
          <a:solidFill>
            <a:srgbClr val="254B7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רמה חברתית</a:t>
            </a:r>
            <a:br>
              <a:rPr lang="en-US" b="1" dirty="0"/>
            </a:br>
            <a:r>
              <a:rPr lang="he-IL" b="1" dirty="0"/>
              <a:t> כלכלית: 6</a:t>
            </a:r>
          </a:p>
          <a:p>
            <a:pPr algn="ctr"/>
            <a:r>
              <a:rPr lang="he-IL" dirty="0"/>
              <a:t> </a:t>
            </a:r>
          </a:p>
        </p:txBody>
      </p:sp>
      <p:sp>
        <p:nvSpPr>
          <p:cNvPr id="19" name="אליפסה 18"/>
          <p:cNvSpPr/>
          <p:nvPr/>
        </p:nvSpPr>
        <p:spPr>
          <a:xfrm>
            <a:off x="343744" y="3077344"/>
            <a:ext cx="2583904" cy="1791816"/>
          </a:xfrm>
          <a:prstGeom prst="ellipse">
            <a:avLst/>
          </a:prstGeom>
          <a:solidFill>
            <a:srgbClr val="254B7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t>יוממות</a:t>
            </a:r>
            <a:r>
              <a:rPr lang="he-IL" dirty="0"/>
              <a:t>-</a:t>
            </a:r>
            <a:br>
              <a:rPr lang="en-US" dirty="0"/>
            </a:br>
            <a:r>
              <a:rPr lang="he-IL" sz="1200" dirty="0"/>
              <a:t>(אחוז מועסקים מחוץ ליישוב המגורים) :</a:t>
            </a:r>
            <a:br>
              <a:rPr lang="en-US" dirty="0"/>
            </a:br>
            <a:r>
              <a:rPr lang="he-IL" dirty="0"/>
              <a:t> </a:t>
            </a:r>
            <a:r>
              <a:rPr lang="he-IL" sz="2400" dirty="0"/>
              <a:t>51%</a:t>
            </a:r>
          </a:p>
          <a:p>
            <a:pPr algn="ctr"/>
            <a:r>
              <a:rPr lang="he-IL" dirty="0"/>
              <a:t> </a:t>
            </a:r>
          </a:p>
        </p:txBody>
      </p:sp>
      <p:sp>
        <p:nvSpPr>
          <p:cNvPr id="21" name="אליפסה 20"/>
          <p:cNvSpPr/>
          <p:nvPr/>
        </p:nvSpPr>
        <p:spPr>
          <a:xfrm>
            <a:off x="407368" y="1359938"/>
            <a:ext cx="2429880" cy="1709022"/>
          </a:xfrm>
          <a:prstGeom prst="ellipse">
            <a:avLst/>
          </a:prstGeom>
          <a:solidFill>
            <a:srgbClr val="254B7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dirty="0"/>
              <a:t>מדד הפריפריאליות:</a:t>
            </a:r>
            <a:br>
              <a:rPr lang="en-US" sz="2000" b="1" dirty="0"/>
            </a:br>
            <a:r>
              <a:rPr lang="he-IL" sz="2000" b="1" dirty="0"/>
              <a:t> </a:t>
            </a:r>
            <a:r>
              <a:rPr lang="he-IL" sz="3200" b="1" dirty="0"/>
              <a:t>7</a:t>
            </a:r>
            <a:r>
              <a:rPr lang="he-IL" sz="2000" b="1" dirty="0"/>
              <a:t> </a:t>
            </a:r>
          </a:p>
        </p:txBody>
      </p:sp>
      <p:pic>
        <p:nvPicPr>
          <p:cNvPr id="10" name="תמונה 9">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299114" y="380011"/>
            <a:ext cx="1828800" cy="1390650"/>
          </a:xfrm>
          <a:prstGeom prst="rect">
            <a:avLst/>
          </a:prstGeom>
        </p:spPr>
      </p:pic>
      <p:pic>
        <p:nvPicPr>
          <p:cNvPr id="23" name="תמונה 22">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268948" y="3678929"/>
            <a:ext cx="1809750" cy="1438275"/>
          </a:xfrm>
          <a:prstGeom prst="rect">
            <a:avLst/>
          </a:prstGeom>
          <a:ln w="28575">
            <a:solidFill>
              <a:srgbClr val="FF0000"/>
            </a:solidFill>
          </a:ln>
        </p:spPr>
      </p:pic>
      <p:pic>
        <p:nvPicPr>
          <p:cNvPr id="24" name="תמונה 23">
            <a:extLs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277896" y="1924050"/>
            <a:ext cx="1819275" cy="1504950"/>
          </a:xfrm>
          <a:prstGeom prst="rect">
            <a:avLst/>
          </a:prstGeom>
        </p:spPr>
      </p:pic>
      <p:pic>
        <p:nvPicPr>
          <p:cNvPr id="25" name="תמונה 24">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3273016" y="5217512"/>
            <a:ext cx="1771650" cy="1457325"/>
          </a:xfrm>
          <a:prstGeom prst="rect">
            <a:avLst/>
          </a:prstGeom>
        </p:spPr>
      </p:pic>
      <p:pic>
        <p:nvPicPr>
          <p:cNvPr id="26" name="תמונה 25">
            <a:extLs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61920" y="5217512"/>
            <a:ext cx="1762125" cy="1514475"/>
          </a:xfrm>
          <a:prstGeom prst="rect">
            <a:avLst/>
          </a:prstGeom>
          <a:ln w="15875">
            <a:solidFill>
              <a:srgbClr val="FF0000"/>
            </a:solidFill>
          </a:ln>
        </p:spPr>
      </p:pic>
    </p:spTree>
    <p:extLst>
      <p:ext uri="{BB962C8B-B14F-4D97-AF65-F5344CB8AC3E}">
        <p14:creationId xmlns:p14="http://schemas.microsoft.com/office/powerpoint/2010/main" val="2727307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72464" y="1010217"/>
            <a:ext cx="1905540"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צפון מערב מרכז העיר  אזור סטטיסטי 233</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40</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4" name="תמונה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90135" y="116632"/>
            <a:ext cx="7466334" cy="4702108"/>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909" y="2749793"/>
            <a:ext cx="2377740" cy="2242883"/>
          </a:xfrm>
          <a:prstGeom prst="rect">
            <a:avLst/>
          </a:prstGeom>
        </p:spPr>
      </p:pic>
      <p:pic>
        <p:nvPicPr>
          <p:cNvPr id="11" name="תמונה 10">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559496" y="5017439"/>
            <a:ext cx="8640837" cy="1671870"/>
          </a:xfrm>
          <a:prstGeom prst="rect">
            <a:avLst/>
          </a:prstGeom>
        </p:spPr>
      </p:pic>
      <p:sp>
        <p:nvSpPr>
          <p:cNvPr id="10" name="TextBox 9"/>
          <p:cNvSpPr txBox="1"/>
          <p:nvPr/>
        </p:nvSpPr>
        <p:spPr>
          <a:xfrm>
            <a:off x="100328" y="551741"/>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3946765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72464" y="1010217"/>
            <a:ext cx="1905540"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צפון מערב מרכז העיר  אזור סטטיסטי 313</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41</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17998" y="93176"/>
            <a:ext cx="7573663" cy="4775984"/>
          </a:xfrm>
          <a:prstGeom prst="rect">
            <a:avLst/>
          </a:prstGeom>
        </p:spPr>
      </p:pic>
      <p:pic>
        <p:nvPicPr>
          <p:cNvPr id="7" name="תמונה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27629" y="4992676"/>
            <a:ext cx="8867700" cy="1690324"/>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46048" y="2950877"/>
            <a:ext cx="2101050" cy="2018531"/>
          </a:xfrm>
          <a:prstGeom prst="rect">
            <a:avLst/>
          </a:prstGeom>
        </p:spPr>
      </p:pic>
      <p:sp>
        <p:nvSpPr>
          <p:cNvPr id="10" name="TextBox 9"/>
          <p:cNvSpPr txBox="1"/>
          <p:nvPr/>
        </p:nvSpPr>
        <p:spPr>
          <a:xfrm>
            <a:off x="52682" y="476672"/>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4</a:t>
            </a:r>
          </a:p>
        </p:txBody>
      </p:sp>
    </p:spTree>
    <p:extLst>
      <p:ext uri="{BB962C8B-B14F-4D97-AF65-F5344CB8AC3E}">
        <p14:creationId xmlns:p14="http://schemas.microsoft.com/office/powerpoint/2010/main" val="2957079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72464" y="1010217"/>
            <a:ext cx="1905540"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צפון מערב מרכז העיר  אזור סטטיסטי 321</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42</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4" name="תמונה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27117" y="116632"/>
            <a:ext cx="7556946" cy="4790033"/>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514278" y="5157192"/>
            <a:ext cx="8736657" cy="1630614"/>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2956038"/>
            <a:ext cx="2149350" cy="2097086"/>
          </a:xfrm>
          <a:prstGeom prst="rect">
            <a:avLst/>
          </a:prstGeom>
        </p:spPr>
      </p:pic>
      <p:sp>
        <p:nvSpPr>
          <p:cNvPr id="11" name="TextBox 10"/>
          <p:cNvSpPr txBox="1"/>
          <p:nvPr/>
        </p:nvSpPr>
        <p:spPr>
          <a:xfrm>
            <a:off x="53652"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3678904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72464" y="1010217"/>
            <a:ext cx="1905540"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צפון מערב מרכז העיר  אזור סטטיסטי 322</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43</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55586" y="74203"/>
            <a:ext cx="7744954" cy="4866965"/>
          </a:xfrm>
          <a:prstGeom prst="rect">
            <a:avLst/>
          </a:prstGeom>
        </p:spPr>
      </p:pic>
      <p:pic>
        <p:nvPicPr>
          <p:cNvPr id="7" name="תמונה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234" y="3144965"/>
            <a:ext cx="2172279" cy="2037315"/>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861441" y="5275752"/>
            <a:ext cx="8439100" cy="1553260"/>
          </a:xfrm>
          <a:prstGeom prst="rect">
            <a:avLst/>
          </a:prstGeom>
        </p:spPr>
      </p:pic>
      <p:sp>
        <p:nvSpPr>
          <p:cNvPr id="10" name="TextBox 9"/>
          <p:cNvSpPr txBox="1"/>
          <p:nvPr/>
        </p:nvSpPr>
        <p:spPr>
          <a:xfrm>
            <a:off x="0"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2</a:t>
            </a:r>
          </a:p>
        </p:txBody>
      </p:sp>
    </p:spTree>
    <p:extLst>
      <p:ext uri="{BB962C8B-B14F-4D97-AF65-F5344CB8AC3E}">
        <p14:creationId xmlns:p14="http://schemas.microsoft.com/office/powerpoint/2010/main" val="251432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מרכז העיר דרום  אזור סטטיסטי 312</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44</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7" name="תמונה 6">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86084" y="258843"/>
            <a:ext cx="7511951" cy="4777688"/>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24923" y="5036531"/>
            <a:ext cx="9108177" cy="1686849"/>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19016" y="2787580"/>
            <a:ext cx="2276014" cy="2167309"/>
          </a:xfrm>
          <a:prstGeom prst="rect">
            <a:avLst/>
          </a:prstGeom>
        </p:spPr>
      </p:pic>
      <p:sp>
        <p:nvSpPr>
          <p:cNvPr id="11" name="TextBox 10"/>
          <p:cNvSpPr txBox="1"/>
          <p:nvPr/>
        </p:nvSpPr>
        <p:spPr>
          <a:xfrm>
            <a:off x="134923" y="561071"/>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3</a:t>
            </a:r>
          </a:p>
        </p:txBody>
      </p:sp>
    </p:spTree>
    <p:extLst>
      <p:ext uri="{BB962C8B-B14F-4D97-AF65-F5344CB8AC3E}">
        <p14:creationId xmlns:p14="http://schemas.microsoft.com/office/powerpoint/2010/main" val="1367950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מרכז העיר דרום  אזור סטטיסטי 323</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45</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592" y="250481"/>
            <a:ext cx="7529944" cy="4704408"/>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28725" y="5010335"/>
            <a:ext cx="8724811" cy="1647640"/>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47428" y="2798873"/>
            <a:ext cx="2198505" cy="2100064"/>
          </a:xfrm>
          <a:prstGeom prst="rect">
            <a:avLst/>
          </a:prstGeom>
        </p:spPr>
      </p:pic>
      <p:sp>
        <p:nvSpPr>
          <p:cNvPr id="10" name="TextBox 9"/>
          <p:cNvSpPr txBox="1"/>
          <p:nvPr/>
        </p:nvSpPr>
        <p:spPr>
          <a:xfrm>
            <a:off x="5544" y="527569"/>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2008575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מרכז העיר דרום  אזור סטטיסטי 324</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46</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7" name="תמונה 6">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43322" y="188640"/>
            <a:ext cx="7310214" cy="4614749"/>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44550" y="4781787"/>
            <a:ext cx="8910474" cy="1708498"/>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28879" y="2636912"/>
            <a:ext cx="2126440" cy="2018531"/>
          </a:xfrm>
          <a:prstGeom prst="rect">
            <a:avLst/>
          </a:prstGeom>
        </p:spPr>
      </p:pic>
      <p:sp>
        <p:nvSpPr>
          <p:cNvPr id="11" name="TextBox 10"/>
          <p:cNvSpPr txBox="1"/>
          <p:nvPr/>
        </p:nvSpPr>
        <p:spPr>
          <a:xfrm>
            <a:off x="156770" y="565295"/>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3331714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מרכז העיר דרום  אזור סטטיסטי 325</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47</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93834" y="116632"/>
            <a:ext cx="7637942" cy="4805230"/>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95051" y="4959935"/>
            <a:ext cx="8836725" cy="1705029"/>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046" y="2519247"/>
            <a:ext cx="2459534" cy="2320038"/>
          </a:xfrm>
          <a:prstGeom prst="rect">
            <a:avLst/>
          </a:prstGeom>
        </p:spPr>
      </p:pic>
      <p:sp>
        <p:nvSpPr>
          <p:cNvPr id="10" name="TextBox 9"/>
          <p:cNvSpPr txBox="1"/>
          <p:nvPr/>
        </p:nvSpPr>
        <p:spPr>
          <a:xfrm>
            <a:off x="22194" y="573011"/>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2</a:t>
            </a:r>
          </a:p>
        </p:txBody>
      </p:sp>
    </p:spTree>
    <p:extLst>
      <p:ext uri="{BB962C8B-B14F-4D97-AF65-F5344CB8AC3E}">
        <p14:creationId xmlns:p14="http://schemas.microsoft.com/office/powerpoint/2010/main" val="456833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מרכז העיר דרום  אזור סטטיסטי 331</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48</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7" name="תמונה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64193" y="2744457"/>
            <a:ext cx="2271354" cy="2162547"/>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500056" y="304100"/>
            <a:ext cx="7344122" cy="4629369"/>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97016" y="5030631"/>
            <a:ext cx="8674174" cy="1598769"/>
          </a:xfrm>
          <a:prstGeom prst="rect">
            <a:avLst/>
          </a:prstGeom>
        </p:spPr>
      </p:pic>
      <p:sp>
        <p:nvSpPr>
          <p:cNvPr id="11" name="TextBox 10"/>
          <p:cNvSpPr txBox="1"/>
          <p:nvPr/>
        </p:nvSpPr>
        <p:spPr>
          <a:xfrm>
            <a:off x="14992" y="48122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37907581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מרכז העיר דרום  אזור סטטיסטי 332</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49</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59397" y="282066"/>
            <a:ext cx="7435941" cy="4702457"/>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7920" y="2817214"/>
            <a:ext cx="2323573" cy="2167309"/>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441669" y="5010811"/>
            <a:ext cx="8467675" cy="1607367"/>
          </a:xfrm>
          <a:prstGeom prst="rect">
            <a:avLst/>
          </a:prstGeom>
        </p:spPr>
      </p:pic>
      <p:sp>
        <p:nvSpPr>
          <p:cNvPr id="10" name="TextBox 9"/>
          <p:cNvSpPr txBox="1"/>
          <p:nvPr/>
        </p:nvSpPr>
        <p:spPr>
          <a:xfrm>
            <a:off x="88108" y="625496"/>
            <a:ext cx="2479499"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43879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EDA1B050-5154-4D97-B83C-AD66BE91E9EE}"/>
              </a:ext>
              <a:ext uri="{C183D7F6-B498-43B3-948B-1728B52AA6E4}">
                <adec:decorative xmlns:adec="http://schemas.microsoft.com/office/drawing/2017/decorative" val="1"/>
              </a:ext>
            </a:extLst>
          </p:cNvPr>
          <p:cNvSpPr/>
          <p:nvPr/>
        </p:nvSpPr>
        <p:spPr>
          <a:xfrm>
            <a:off x="10313524" y="1"/>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כותרת 1">
            <a:extLst>
              <a:ext uri="{FF2B5EF4-FFF2-40B4-BE49-F238E27FC236}">
                <a16:creationId xmlns:a16="http://schemas.microsoft.com/office/drawing/2014/main" id="{58622AC7-B830-4F1C-8CBF-1F34FDBFF04B}"/>
              </a:ext>
              <a:ext uri="{C183D7F6-B498-43B3-948B-1728B52AA6E4}">
                <adec:decorative xmlns:adec="http://schemas.microsoft.com/office/drawing/2017/decorative" val="1"/>
              </a:ext>
            </a:extLst>
          </p:cNvPr>
          <p:cNvSpPr txBox="1">
            <a:spLocks noGrp="1"/>
          </p:cNvSpPr>
          <p:nvPr>
            <p:ph type="title" idx="4294967295"/>
          </p:nvPr>
        </p:nvSpPr>
        <p:spPr>
          <a:xfrm>
            <a:off x="10204634" y="-85655"/>
            <a:ext cx="1878476" cy="1503294"/>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מאפייני אוכלוסייה</a:t>
            </a:r>
            <a:endParaRPr kumimoji="0" lang="he-IL" sz="18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4" name="מציין מיקום של מספר שקופית 3">
            <a:extLst>
              <a:ext uri="{FF2B5EF4-FFF2-40B4-BE49-F238E27FC236}">
                <a16:creationId xmlns:a16="http://schemas.microsoft.com/office/drawing/2014/main" id="{372A0048-3FE1-45C9-8811-52AF9886AFD7}"/>
              </a:ext>
              <a:ext uri="{C183D7F6-B498-43B3-948B-1728B52AA6E4}">
                <adec:decorative xmlns:adec="http://schemas.microsoft.com/office/drawing/2017/decorative" val="1"/>
              </a:ext>
            </a:extLst>
          </p:cNvPr>
          <p:cNvSpPr>
            <a:spLocks noGrp="1"/>
          </p:cNvSpPr>
          <p:nvPr>
            <p:ph type="sldNum" sz="quarter" idx="12"/>
          </p:nvPr>
        </p:nvSpPr>
        <p:spPr/>
        <p:txBody>
          <a:bodyPr/>
          <a:lstStyle/>
          <a:p>
            <a:fld id="{E9164FBF-D6A9-45D1-B9C9-6285B7576CD2}" type="slidenum">
              <a:rPr lang="he-IL" smtClean="0">
                <a:solidFill>
                  <a:srgbClr val="304F66"/>
                </a:solidFill>
              </a:rPr>
              <a:t>5</a:t>
            </a:fld>
            <a:endParaRPr lang="he-IL" dirty="0">
              <a:solidFill>
                <a:srgbClr val="304F66"/>
              </a:solidFill>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6564" y="665992"/>
            <a:ext cx="9953625" cy="5295900"/>
          </a:xfrm>
          <a:prstGeom prst="rect">
            <a:avLst/>
          </a:prstGeom>
        </p:spPr>
      </p:pic>
      <p:pic>
        <p:nvPicPr>
          <p:cNvPr id="7" name="תמונה 6">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60496" y="1916832"/>
            <a:ext cx="1400175" cy="1000125"/>
          </a:xfrm>
          <a:prstGeom prst="rect">
            <a:avLst/>
          </a:prstGeom>
        </p:spPr>
      </p:pic>
      <p:sp>
        <p:nvSpPr>
          <p:cNvPr id="15" name="TextBox 14">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560496" y="37315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5"/>
              </a:rPr>
              <a:t>קישור </a:t>
            </a:r>
            <a:r>
              <a:rPr lang="he-IL" sz="1600" dirty="0" err="1">
                <a:solidFill>
                  <a:srgbClr val="002060"/>
                </a:solidFill>
                <a:latin typeface="David" panose="020E0502060401010101" pitchFamily="34" charset="-79"/>
                <a:cs typeface="David" panose="020E0502060401010101" pitchFamily="34" charset="-79"/>
                <a:hlinkClick r:id="rId5"/>
              </a:rPr>
              <a:t>לדשבורד</a:t>
            </a:r>
            <a:r>
              <a:rPr lang="he-IL" sz="1600" dirty="0">
                <a:solidFill>
                  <a:srgbClr val="002060"/>
                </a:solidFill>
                <a:latin typeface="David" panose="020E0502060401010101" pitchFamily="34" charset="-79"/>
                <a:cs typeface="David" panose="020E0502060401010101" pitchFamily="34" charset="-79"/>
                <a:hlinkClick r:id="rId5"/>
              </a:rPr>
              <a:t> </a:t>
            </a:r>
            <a:r>
              <a:rPr lang="he-IL" sz="1600" dirty="0" err="1">
                <a:solidFill>
                  <a:srgbClr val="002060"/>
                </a:solidFill>
                <a:latin typeface="David" panose="020E0502060401010101" pitchFamily="34" charset="-79"/>
                <a:cs typeface="David" panose="020E0502060401010101" pitchFamily="34" charset="-79"/>
                <a:hlinkClick r:id="rId5"/>
              </a:rPr>
              <a:t>יעודי</a:t>
            </a:r>
            <a:r>
              <a:rPr lang="he-IL" sz="1600" dirty="0">
                <a:solidFill>
                  <a:srgbClr val="002060"/>
                </a:solidFill>
                <a:latin typeface="David" panose="020E0502060401010101" pitchFamily="34" charset="-79"/>
                <a:cs typeface="David" panose="020E0502060401010101" pitchFamily="34" charset="-79"/>
                <a:hlinkClick r:id="rId5"/>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5641160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מרכז העיר דרום  אזור סטטיסטי 333</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50</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7" name="תמונה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17389" y="56094"/>
            <a:ext cx="7839297" cy="4933021"/>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44547" y="5025018"/>
            <a:ext cx="9058650" cy="1712360"/>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7827" y="2833071"/>
            <a:ext cx="2329805" cy="2191947"/>
          </a:xfrm>
          <a:prstGeom prst="rect">
            <a:avLst/>
          </a:prstGeom>
        </p:spPr>
      </p:pic>
      <p:sp>
        <p:nvSpPr>
          <p:cNvPr id="11" name="TextBox 10"/>
          <p:cNvSpPr txBox="1"/>
          <p:nvPr/>
        </p:nvSpPr>
        <p:spPr>
          <a:xfrm>
            <a:off x="22785" y="553118"/>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3792855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מרכז העיר דרום  אזור סטטיסטי 334</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51</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76406" y="217262"/>
            <a:ext cx="7684955" cy="4807756"/>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3790" y="2718455"/>
            <a:ext cx="2422616" cy="2306563"/>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00824" y="5025018"/>
            <a:ext cx="8860537" cy="1675384"/>
          </a:xfrm>
          <a:prstGeom prst="rect">
            <a:avLst/>
          </a:prstGeom>
        </p:spPr>
      </p:pic>
      <p:sp>
        <p:nvSpPr>
          <p:cNvPr id="10" name="TextBox 9"/>
          <p:cNvSpPr txBox="1"/>
          <p:nvPr/>
        </p:nvSpPr>
        <p:spPr>
          <a:xfrm>
            <a:off x="25473" y="573232"/>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3350223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מרכז העיר דרום  אזור סטטיסטי 611</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52</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7" name="תמונה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30097" y="141253"/>
            <a:ext cx="7572216" cy="4799915"/>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657547" y="5247775"/>
            <a:ext cx="8534921" cy="1621719"/>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 y="3212976"/>
            <a:ext cx="2129432" cy="2022330"/>
          </a:xfrm>
          <a:prstGeom prst="rect">
            <a:avLst/>
          </a:prstGeom>
        </p:spPr>
      </p:pic>
      <p:sp>
        <p:nvSpPr>
          <p:cNvPr id="11" name="TextBox 10"/>
          <p:cNvSpPr txBox="1"/>
          <p:nvPr/>
        </p:nvSpPr>
        <p:spPr>
          <a:xfrm>
            <a:off x="31823" y="625496"/>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6</a:t>
            </a:r>
          </a:p>
        </p:txBody>
      </p:sp>
    </p:spTree>
    <p:extLst>
      <p:ext uri="{BB962C8B-B14F-4D97-AF65-F5344CB8AC3E}">
        <p14:creationId xmlns:p14="http://schemas.microsoft.com/office/powerpoint/2010/main" val="15294216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מרכז העיר דרום  אזור סטטיסטי 612</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53</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88072" y="277289"/>
            <a:ext cx="7378460" cy="4663880"/>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703512" y="5220952"/>
            <a:ext cx="8394181" cy="1581632"/>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4071" y="2924944"/>
            <a:ext cx="2271017" cy="2148259"/>
          </a:xfrm>
          <a:prstGeom prst="rect">
            <a:avLst/>
          </a:prstGeom>
        </p:spPr>
      </p:pic>
      <p:sp>
        <p:nvSpPr>
          <p:cNvPr id="10" name="TextBox 9"/>
          <p:cNvSpPr txBox="1"/>
          <p:nvPr/>
        </p:nvSpPr>
        <p:spPr>
          <a:xfrm>
            <a:off x="61516"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6</a:t>
            </a:r>
          </a:p>
        </p:txBody>
      </p:sp>
    </p:spTree>
    <p:extLst>
      <p:ext uri="{BB962C8B-B14F-4D97-AF65-F5344CB8AC3E}">
        <p14:creationId xmlns:p14="http://schemas.microsoft.com/office/powerpoint/2010/main" val="20977173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מרכז העיר דרום  אזור סטטיסטי 613</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54</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7" name="תמונה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22918" y="147999"/>
            <a:ext cx="7748899" cy="4956571"/>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09344" y="5073203"/>
            <a:ext cx="9028805" cy="1665766"/>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8573" y="2894914"/>
            <a:ext cx="2309262" cy="2178289"/>
          </a:xfrm>
          <a:prstGeom prst="rect">
            <a:avLst/>
          </a:prstGeom>
        </p:spPr>
      </p:pic>
      <p:sp>
        <p:nvSpPr>
          <p:cNvPr id="11" name="TextBox 10"/>
          <p:cNvSpPr txBox="1"/>
          <p:nvPr/>
        </p:nvSpPr>
        <p:spPr>
          <a:xfrm>
            <a:off x="20148" y="491074"/>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2076605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רמת אפרים אזור סטטיסטי 621</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55</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7" name="תמונה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46568" y="194482"/>
            <a:ext cx="7647012" cy="4810936"/>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18070" y="5013176"/>
            <a:ext cx="8905996" cy="1707999"/>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7052" y="3062189"/>
            <a:ext cx="2056061" cy="1935471"/>
          </a:xfrm>
          <a:prstGeom prst="rect">
            <a:avLst/>
          </a:prstGeom>
        </p:spPr>
      </p:pic>
      <p:sp>
        <p:nvSpPr>
          <p:cNvPr id="11" name="TextBox 10"/>
          <p:cNvSpPr txBox="1"/>
          <p:nvPr/>
        </p:nvSpPr>
        <p:spPr>
          <a:xfrm>
            <a:off x="-24462" y="625496"/>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16706774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אופק הים</a:t>
            </a:r>
            <a:b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אזור סטטיסטי 633</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56</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8" name="תמונה 7">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73191" y="4878610"/>
            <a:ext cx="8417082" cy="1620578"/>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3134" y="2204864"/>
            <a:ext cx="2464227" cy="2297038"/>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607361" y="32115"/>
            <a:ext cx="7656537" cy="4866188"/>
          </a:xfrm>
          <a:prstGeom prst="rect">
            <a:avLst/>
          </a:prstGeom>
        </p:spPr>
      </p:pic>
      <p:sp>
        <p:nvSpPr>
          <p:cNvPr id="11" name="TextBox 10"/>
          <p:cNvSpPr txBox="1"/>
          <p:nvPr/>
        </p:nvSpPr>
        <p:spPr>
          <a:xfrm>
            <a:off x="70672" y="625496"/>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36199404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הפארק הירוק</a:t>
            </a:r>
            <a:b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אזור סטטיסטי 632</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57</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98105" y="221346"/>
            <a:ext cx="7586677" cy="4771308"/>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68998" y="4992654"/>
            <a:ext cx="8534350" cy="1655796"/>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2834702"/>
            <a:ext cx="2235531" cy="2073065"/>
          </a:xfrm>
          <a:prstGeom prst="rect">
            <a:avLst/>
          </a:prstGeom>
        </p:spPr>
      </p:pic>
      <p:sp>
        <p:nvSpPr>
          <p:cNvPr id="10" name="TextBox 9"/>
          <p:cNvSpPr txBox="1"/>
          <p:nvPr/>
        </p:nvSpPr>
        <p:spPr>
          <a:xfrm>
            <a:off x="113041" y="54241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6</a:t>
            </a:r>
          </a:p>
        </p:txBody>
      </p:sp>
    </p:spTree>
    <p:extLst>
      <p:ext uri="{BB962C8B-B14F-4D97-AF65-F5344CB8AC3E}">
        <p14:creationId xmlns:p14="http://schemas.microsoft.com/office/powerpoint/2010/main" val="18557319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בן ציון</a:t>
            </a:r>
            <a:b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אזור סטטיסטי 631</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58</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13" name="תמונה 12">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703512" y="4941168"/>
            <a:ext cx="8496944" cy="1563038"/>
          </a:xfrm>
          <a:prstGeom prst="rect">
            <a:avLst/>
          </a:prstGeom>
        </p:spPr>
      </p:pic>
      <p:pic>
        <p:nvPicPr>
          <p:cNvPr id="14" name="תמונה 1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04" y="2497030"/>
            <a:ext cx="2512492" cy="2375861"/>
          </a:xfrm>
          <a:prstGeom prst="rect">
            <a:avLst/>
          </a:prstGeom>
        </p:spPr>
      </p:pic>
      <p:pic>
        <p:nvPicPr>
          <p:cNvPr id="2" name="תמונה 1">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466888" y="65078"/>
            <a:ext cx="7733568" cy="4841952"/>
          </a:xfrm>
          <a:prstGeom prst="rect">
            <a:avLst/>
          </a:prstGeom>
        </p:spPr>
      </p:pic>
      <p:sp>
        <p:nvSpPr>
          <p:cNvPr id="10" name="TextBox 9"/>
          <p:cNvSpPr txBox="1"/>
          <p:nvPr/>
        </p:nvSpPr>
        <p:spPr>
          <a:xfrm>
            <a:off x="-2604" y="578914"/>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36285355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רמת חן</a:t>
            </a:r>
            <a:b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אזור סטטיסטי 632</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59</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15742" y="163944"/>
            <a:ext cx="7511380" cy="4708947"/>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22188" y="2732797"/>
            <a:ext cx="2212752" cy="2140094"/>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89677" y="4907600"/>
            <a:ext cx="8812857" cy="1730184"/>
          </a:xfrm>
          <a:prstGeom prst="rect">
            <a:avLst/>
          </a:prstGeom>
        </p:spPr>
      </p:pic>
      <p:sp>
        <p:nvSpPr>
          <p:cNvPr id="10" name="TextBox 9"/>
          <p:cNvSpPr txBox="1"/>
          <p:nvPr/>
        </p:nvSpPr>
        <p:spPr>
          <a:xfrm>
            <a:off x="49876"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502526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EDA1B050-5154-4D97-B83C-AD66BE91E9EE}"/>
              </a:ext>
              <a:ext uri="{C183D7F6-B498-43B3-948B-1728B52AA6E4}">
                <adec:decorative xmlns:adec="http://schemas.microsoft.com/office/drawing/2017/decorative" val="1"/>
              </a:ext>
            </a:extLst>
          </p:cNvPr>
          <p:cNvSpPr/>
          <p:nvPr/>
        </p:nvSpPr>
        <p:spPr>
          <a:xfrm>
            <a:off x="10346316" y="0"/>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כותרת 1">
            <a:extLst>
              <a:ext uri="{FF2B5EF4-FFF2-40B4-BE49-F238E27FC236}">
                <a16:creationId xmlns:a16="http://schemas.microsoft.com/office/drawing/2014/main" id="{58622AC7-B830-4F1C-8CBF-1F34FDBFF04B}"/>
              </a:ext>
              <a:ext uri="{C183D7F6-B498-43B3-948B-1728B52AA6E4}">
                <adec:decorative xmlns:adec="http://schemas.microsoft.com/office/drawing/2017/decorative" val="1"/>
              </a:ext>
            </a:extLst>
          </p:cNvPr>
          <p:cNvSpPr txBox="1">
            <a:spLocks noGrp="1"/>
          </p:cNvSpPr>
          <p:nvPr>
            <p:ph type="title" idx="4294967295"/>
          </p:nvPr>
        </p:nvSpPr>
        <p:spPr>
          <a:xfrm>
            <a:off x="10299986" y="-747464"/>
            <a:ext cx="1868520" cy="3099628"/>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דת ודתיות</a:t>
            </a:r>
            <a:br>
              <a:rPr kumimoji="0" lang="he-IL" sz="24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9" name="מציין מיקום של מספר שקופית 8">
            <a:extLst>
              <a:ext uri="{FF2B5EF4-FFF2-40B4-BE49-F238E27FC236}">
                <a16:creationId xmlns:a16="http://schemas.microsoft.com/office/drawing/2014/main" id="{82EA97DC-E1A1-41DC-8FAD-D458C755B40B}"/>
              </a:ext>
              <a:ext uri="{C183D7F6-B498-43B3-948B-1728B52AA6E4}">
                <adec:decorative xmlns:adec="http://schemas.microsoft.com/office/drawing/2017/decorative" val="1"/>
              </a:ext>
            </a:extLst>
          </p:cNvPr>
          <p:cNvSpPr>
            <a:spLocks noGrp="1"/>
          </p:cNvSpPr>
          <p:nvPr>
            <p:ph type="sldNum" sz="quarter" idx="12"/>
          </p:nvPr>
        </p:nvSpPr>
        <p:spPr/>
        <p:txBody>
          <a:bodyPr/>
          <a:lstStyle/>
          <a:p>
            <a:fld id="{E9164FBF-D6A9-45D1-B9C9-6285B7576CD2}" type="slidenum">
              <a:rPr lang="he-IL" smtClean="0">
                <a:solidFill>
                  <a:srgbClr val="002060"/>
                </a:solidFill>
              </a:rPr>
              <a:t>6</a:t>
            </a:fld>
            <a:endParaRPr lang="he-IL" dirty="0">
              <a:solidFill>
                <a:srgbClr val="002060"/>
              </a:solidFill>
            </a:endParaRPr>
          </a:p>
        </p:txBody>
      </p:sp>
      <p:pic>
        <p:nvPicPr>
          <p:cNvPr id="6" name="תמונה 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328" y="405152"/>
            <a:ext cx="10244914" cy="4199929"/>
          </a:xfrm>
          <a:prstGeom prst="rect">
            <a:avLst/>
          </a:prstGeom>
        </p:spPr>
      </p:pic>
      <p:sp>
        <p:nvSpPr>
          <p:cNvPr id="19" name="TextBox 18">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560496" y="3731548"/>
            <a:ext cx="1520872" cy="584775"/>
          </a:xfrm>
          <a:prstGeom prst="rect">
            <a:avLst/>
          </a:prstGeom>
          <a:solidFill>
            <a:schemeClr val="bg1">
              <a:lumMod val="75000"/>
            </a:schemeClr>
          </a:solidFill>
        </p:spPr>
        <p:txBody>
          <a:bodyPr wrap="square" rtlCol="1">
            <a:spAutoFit/>
          </a:bodyPr>
          <a:lstStyle/>
          <a:p>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sp>
        <p:nvSpPr>
          <p:cNvPr id="2" name="TextBox 1"/>
          <p:cNvSpPr txBox="1"/>
          <p:nvPr/>
        </p:nvSpPr>
        <p:spPr>
          <a:xfrm>
            <a:off x="2279576" y="4725144"/>
            <a:ext cx="6912768" cy="1200329"/>
          </a:xfrm>
          <a:prstGeom prst="rect">
            <a:avLst/>
          </a:prstGeom>
          <a:noFill/>
        </p:spPr>
        <p:txBody>
          <a:bodyPr wrap="square" rtlCol="1">
            <a:spAutoFit/>
          </a:bodyPr>
          <a:lstStyle/>
          <a:p>
            <a:r>
              <a:rPr lang="he-IL" dirty="0"/>
              <a:t>חשוב לראות כי אמנם אורח החיים העיקרי בעיר הינו חילוני 43.7%, אך יש לשים לב כי חרדי+ דתי/דתי מאד מהווים יחד 22.2%</a:t>
            </a:r>
            <a:br>
              <a:rPr lang="en-US" dirty="0"/>
            </a:br>
            <a:r>
              <a:rPr lang="he-IL" dirty="0"/>
              <a:t>ואם מצרפים להם גם אורח חיים מסורתי שמהווה 30.7% יחד הם  52.9%.</a:t>
            </a:r>
            <a:br>
              <a:rPr lang="en-US" dirty="0"/>
            </a:br>
            <a:r>
              <a:rPr lang="he-IL" dirty="0"/>
              <a:t>נתונים אלו נמצאים בהלימה דומה לנתוני הזרמים בחינוך.</a:t>
            </a:r>
          </a:p>
        </p:txBody>
      </p:sp>
      <p:pic>
        <p:nvPicPr>
          <p:cNvPr id="4" name="תמונה 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541091" y="2400300"/>
            <a:ext cx="1466850" cy="1028700"/>
          </a:xfrm>
          <a:prstGeom prst="rect">
            <a:avLst/>
          </a:prstGeom>
        </p:spPr>
      </p:pic>
    </p:spTree>
    <p:extLst>
      <p:ext uri="{BB962C8B-B14F-4D97-AF65-F5344CB8AC3E}">
        <p14:creationId xmlns:p14="http://schemas.microsoft.com/office/powerpoint/2010/main" val="2030915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נוף הטיילת אזור סטטיסטי 412</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60</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67119" y="188639"/>
            <a:ext cx="7464877" cy="4710069"/>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683371" y="5002749"/>
            <a:ext cx="8448625" cy="1626651"/>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9336" y="2604894"/>
            <a:ext cx="2364256" cy="2237221"/>
          </a:xfrm>
          <a:prstGeom prst="rect">
            <a:avLst/>
          </a:prstGeom>
        </p:spPr>
      </p:pic>
      <p:sp>
        <p:nvSpPr>
          <p:cNvPr id="10" name="TextBox 9"/>
          <p:cNvSpPr txBox="1"/>
          <p:nvPr/>
        </p:nvSpPr>
        <p:spPr>
          <a:xfrm>
            <a:off x="65944" y="625496"/>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7</a:t>
            </a:r>
          </a:p>
        </p:txBody>
      </p:sp>
    </p:spTree>
    <p:extLst>
      <p:ext uri="{BB962C8B-B14F-4D97-AF65-F5344CB8AC3E}">
        <p14:creationId xmlns:p14="http://schemas.microsoft.com/office/powerpoint/2010/main" val="23064631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גלי הים</a:t>
            </a:r>
            <a:b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אזור סטטיסטי 411</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61</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6521" y="159301"/>
            <a:ext cx="7429446" cy="4723883"/>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07435" y="4857660"/>
            <a:ext cx="9055736" cy="1706794"/>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63352" y="2556513"/>
            <a:ext cx="2292367" cy="2136837"/>
          </a:xfrm>
          <a:prstGeom prst="rect">
            <a:avLst/>
          </a:prstGeom>
        </p:spPr>
      </p:pic>
      <p:sp>
        <p:nvSpPr>
          <p:cNvPr id="10" name="TextBox 9"/>
          <p:cNvSpPr txBox="1"/>
          <p:nvPr/>
        </p:nvSpPr>
        <p:spPr>
          <a:xfrm>
            <a:off x="101901" y="548627"/>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7</a:t>
            </a:r>
          </a:p>
        </p:txBody>
      </p:sp>
    </p:spTree>
    <p:extLst>
      <p:ext uri="{BB962C8B-B14F-4D97-AF65-F5344CB8AC3E}">
        <p14:creationId xmlns:p14="http://schemas.microsoft.com/office/powerpoint/2010/main" val="14241081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גלי הים</a:t>
            </a:r>
            <a:b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אזור סטטיסטי 413</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62</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7" name="תמונה 6">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99870" y="313047"/>
            <a:ext cx="7178203" cy="4513409"/>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60546" y="4826456"/>
            <a:ext cx="9017527" cy="1669258"/>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94583" y="2430113"/>
            <a:ext cx="2397051" cy="2297470"/>
          </a:xfrm>
          <a:prstGeom prst="rect">
            <a:avLst/>
          </a:prstGeom>
        </p:spPr>
      </p:pic>
      <p:sp>
        <p:nvSpPr>
          <p:cNvPr id="11" name="TextBox 10"/>
          <p:cNvSpPr txBox="1"/>
          <p:nvPr/>
        </p:nvSpPr>
        <p:spPr>
          <a:xfrm>
            <a:off x="194583" y="4887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7</a:t>
            </a:r>
          </a:p>
        </p:txBody>
      </p:sp>
    </p:spTree>
    <p:extLst>
      <p:ext uri="{BB962C8B-B14F-4D97-AF65-F5344CB8AC3E}">
        <p14:creationId xmlns:p14="http://schemas.microsoft.com/office/powerpoint/2010/main" val="12671498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נאות שקד אזור סטטיסטי 421</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63</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878582" y="188640"/>
            <a:ext cx="7382750" cy="4680520"/>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330556" y="5062364"/>
            <a:ext cx="8654443" cy="1614823"/>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2776" y="2922300"/>
            <a:ext cx="2233985" cy="2140064"/>
          </a:xfrm>
          <a:prstGeom prst="rect">
            <a:avLst/>
          </a:prstGeom>
        </p:spPr>
      </p:pic>
      <p:sp>
        <p:nvSpPr>
          <p:cNvPr id="10" name="TextBox 9"/>
          <p:cNvSpPr txBox="1"/>
          <p:nvPr/>
        </p:nvSpPr>
        <p:spPr>
          <a:xfrm>
            <a:off x="97608" y="538036"/>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33887289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נאות שקד אזור סטטיסטי 422</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64</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7" name="תמונה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02610" y="116632"/>
            <a:ext cx="7560401" cy="4824536"/>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91650" y="4980456"/>
            <a:ext cx="9071361" cy="1760911"/>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2799" y="2600413"/>
            <a:ext cx="2421808" cy="2285671"/>
          </a:xfrm>
          <a:prstGeom prst="rect">
            <a:avLst/>
          </a:prstGeom>
        </p:spPr>
      </p:pic>
      <p:sp>
        <p:nvSpPr>
          <p:cNvPr id="11" name="TextBox 10"/>
          <p:cNvSpPr txBox="1"/>
          <p:nvPr/>
        </p:nvSpPr>
        <p:spPr>
          <a:xfrm>
            <a:off x="73545"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3</a:t>
            </a:r>
          </a:p>
        </p:txBody>
      </p:sp>
    </p:spTree>
    <p:extLst>
      <p:ext uri="{BB962C8B-B14F-4D97-AF65-F5344CB8AC3E}">
        <p14:creationId xmlns:p14="http://schemas.microsoft.com/office/powerpoint/2010/main" val="14253084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אגמים</a:t>
            </a:r>
            <a:b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אזור סטטיסטי 414</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65</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4" name="תמונה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66196" y="442194"/>
            <a:ext cx="6739380" cy="4353470"/>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71944" y="4782201"/>
            <a:ext cx="8753996" cy="1691016"/>
          </a:xfrm>
          <a:prstGeom prst="rect">
            <a:avLst/>
          </a:prstGeom>
        </p:spPr>
      </p:pic>
      <p:pic>
        <p:nvPicPr>
          <p:cNvPr id="7" name="תמונה 6">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91344" y="2112669"/>
            <a:ext cx="2698049" cy="2489271"/>
          </a:xfrm>
          <a:prstGeom prst="rect">
            <a:avLst/>
          </a:prstGeom>
        </p:spPr>
      </p:pic>
      <p:sp>
        <p:nvSpPr>
          <p:cNvPr id="10" name="TextBox 9"/>
          <p:cNvSpPr txBox="1"/>
          <p:nvPr/>
        </p:nvSpPr>
        <p:spPr>
          <a:xfrm>
            <a:off x="339328"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8</a:t>
            </a:r>
          </a:p>
        </p:txBody>
      </p:sp>
    </p:spTree>
    <p:extLst>
      <p:ext uri="{BB962C8B-B14F-4D97-AF65-F5344CB8AC3E}">
        <p14:creationId xmlns:p14="http://schemas.microsoft.com/office/powerpoint/2010/main" val="38309142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גבעת האירוסים</a:t>
            </a:r>
            <a:b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אזור סטטיסטי 523</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66</a:t>
            </a:fld>
            <a:endParaRPr lang="he-IL" dirty="0"/>
          </a:p>
        </p:txBody>
      </p:sp>
      <p:sp>
        <p:nvSpPr>
          <p:cNvPr id="12" name="TextBox 11">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3"/>
              </a:rPr>
              <a:t>קישור </a:t>
            </a:r>
            <a:r>
              <a:rPr lang="he-IL" sz="1600" dirty="0" err="1">
                <a:solidFill>
                  <a:srgbClr val="002060"/>
                </a:solidFill>
                <a:latin typeface="David" panose="020E0502060401010101" pitchFamily="34" charset="-79"/>
                <a:cs typeface="David" panose="020E0502060401010101" pitchFamily="34" charset="-79"/>
                <a:hlinkClick r:id="rId3"/>
              </a:rPr>
              <a:t>לדשבורד</a:t>
            </a:r>
            <a:r>
              <a:rPr lang="he-IL" sz="1600" dirty="0">
                <a:solidFill>
                  <a:srgbClr val="002060"/>
                </a:solidFill>
                <a:latin typeface="David" panose="020E0502060401010101" pitchFamily="34" charset="-79"/>
                <a:cs typeface="David" panose="020E0502060401010101" pitchFamily="34" charset="-79"/>
                <a:hlinkClick r:id="rId3"/>
              </a:rPr>
              <a:t> </a:t>
            </a:r>
            <a:r>
              <a:rPr lang="he-IL" sz="1600" dirty="0" err="1">
                <a:solidFill>
                  <a:srgbClr val="002060"/>
                </a:solidFill>
                <a:latin typeface="David" panose="020E0502060401010101" pitchFamily="34" charset="-79"/>
                <a:cs typeface="David" panose="020E0502060401010101" pitchFamily="34" charset="-79"/>
                <a:hlinkClick r:id="rId3"/>
              </a:rPr>
              <a:t>יעודי</a:t>
            </a:r>
            <a:r>
              <a:rPr lang="he-IL" sz="1600" dirty="0">
                <a:solidFill>
                  <a:srgbClr val="002060"/>
                </a:solidFill>
                <a:latin typeface="David" panose="020E0502060401010101" pitchFamily="34" charset="-79"/>
                <a:cs typeface="David" panose="020E0502060401010101" pitchFamily="34" charset="-79"/>
                <a:hlinkClick r:id="rId3"/>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7" name="תמונה 6">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927648" y="260647"/>
            <a:ext cx="7216871" cy="4566489"/>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67114" y="4872890"/>
            <a:ext cx="9062125" cy="1652454"/>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39328" y="2543891"/>
            <a:ext cx="2349271" cy="2244080"/>
          </a:xfrm>
          <a:prstGeom prst="rect">
            <a:avLst/>
          </a:prstGeom>
        </p:spPr>
      </p:pic>
      <p:sp>
        <p:nvSpPr>
          <p:cNvPr id="11" name="TextBox 10"/>
          <p:cNvSpPr txBox="1"/>
          <p:nvPr/>
        </p:nvSpPr>
        <p:spPr>
          <a:xfrm>
            <a:off x="339328"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7</a:t>
            </a:r>
          </a:p>
        </p:txBody>
      </p:sp>
    </p:spTree>
    <p:extLst>
      <p:ext uri="{BB962C8B-B14F-4D97-AF65-F5344CB8AC3E}">
        <p14:creationId xmlns:p14="http://schemas.microsoft.com/office/powerpoint/2010/main" val="42790597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רמת ידין אזור סטטיסטי 431</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67</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71181" y="152767"/>
            <a:ext cx="7624543" cy="4802568"/>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481525" y="5096990"/>
            <a:ext cx="8723419" cy="1692478"/>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57022" y="3107318"/>
            <a:ext cx="2088232" cy="1989672"/>
          </a:xfrm>
          <a:prstGeom prst="rect">
            <a:avLst/>
          </a:prstGeom>
        </p:spPr>
      </p:pic>
      <p:sp>
        <p:nvSpPr>
          <p:cNvPr id="10" name="TextBox 9"/>
          <p:cNvSpPr txBox="1"/>
          <p:nvPr/>
        </p:nvSpPr>
        <p:spPr>
          <a:xfrm>
            <a:off x="1685" y="617752"/>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3</a:t>
            </a:r>
          </a:p>
        </p:txBody>
      </p:sp>
    </p:spTree>
    <p:extLst>
      <p:ext uri="{BB962C8B-B14F-4D97-AF65-F5344CB8AC3E}">
        <p14:creationId xmlns:p14="http://schemas.microsoft.com/office/powerpoint/2010/main" val="39274675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315523" y="1196752"/>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err="1">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קרית</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המדע ודרום רמת ידין אזור סטטיסטי 432</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68</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7" name="תמונה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52207" y="188640"/>
            <a:ext cx="7395055" cy="4608512"/>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441929" y="5096990"/>
            <a:ext cx="8439100" cy="1652934"/>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1966" y="2889496"/>
            <a:ext cx="2257797" cy="2164279"/>
          </a:xfrm>
          <a:prstGeom prst="rect">
            <a:avLst/>
          </a:prstGeom>
        </p:spPr>
      </p:pic>
      <p:sp>
        <p:nvSpPr>
          <p:cNvPr id="11" name="TextBox 10"/>
          <p:cNvSpPr txBox="1"/>
          <p:nvPr/>
        </p:nvSpPr>
        <p:spPr>
          <a:xfrm>
            <a:off x="79140"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26503300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err="1">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קרית</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נורדאו אזור סטטיסטי 511</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69</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8" name="תמונה 7">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22892" y="102933"/>
            <a:ext cx="7681351" cy="4766227"/>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649" y="2912155"/>
            <a:ext cx="2334568" cy="2196835"/>
          </a:xfrm>
          <a:prstGeom prst="rect">
            <a:avLst/>
          </a:prstGeom>
        </p:spPr>
      </p:pic>
      <p:pic>
        <p:nvPicPr>
          <p:cNvPr id="11" name="תמונה 10">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775520" y="5111199"/>
            <a:ext cx="8371855" cy="1572296"/>
          </a:xfrm>
          <a:prstGeom prst="rect">
            <a:avLst/>
          </a:prstGeom>
        </p:spPr>
      </p:pic>
      <p:sp>
        <p:nvSpPr>
          <p:cNvPr id="13" name="TextBox 12"/>
          <p:cNvSpPr txBox="1"/>
          <p:nvPr/>
        </p:nvSpPr>
        <p:spPr>
          <a:xfrm>
            <a:off x="154552" y="625496"/>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3806897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EDA1B050-5154-4D97-B83C-AD66BE91E9EE}"/>
              </a:ext>
              <a:ext uri="{C183D7F6-B498-43B3-948B-1728B52AA6E4}">
                <adec:decorative xmlns:adec="http://schemas.microsoft.com/office/drawing/2017/decorative" val="1"/>
              </a:ext>
            </a:extLst>
          </p:cNvPr>
          <p:cNvSpPr/>
          <p:nvPr/>
        </p:nvSpPr>
        <p:spPr>
          <a:xfrm>
            <a:off x="10313524" y="0"/>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כותרת 1">
            <a:extLst>
              <a:ext uri="{FF2B5EF4-FFF2-40B4-BE49-F238E27FC236}">
                <a16:creationId xmlns:a16="http://schemas.microsoft.com/office/drawing/2014/main" id="{58622AC7-B830-4F1C-8CBF-1F34FDBFF04B}"/>
              </a:ext>
              <a:ext uri="{C183D7F6-B498-43B3-948B-1728B52AA6E4}">
                <adec:decorative xmlns:adec="http://schemas.microsoft.com/office/drawing/2017/decorative" val="1"/>
              </a:ext>
            </a:extLst>
          </p:cNvPr>
          <p:cNvSpPr txBox="1">
            <a:spLocks noGrp="1"/>
          </p:cNvSpPr>
          <p:nvPr>
            <p:ph type="title" idx="4294967295"/>
          </p:nvPr>
        </p:nvSpPr>
        <p:spPr>
          <a:xfrm>
            <a:off x="10325271" y="80798"/>
            <a:ext cx="1854982" cy="140070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נישואין ופריון</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4" name="מציין מיקום של מספר שקופית 3">
            <a:extLst>
              <a:ext uri="{FF2B5EF4-FFF2-40B4-BE49-F238E27FC236}">
                <a16:creationId xmlns:a16="http://schemas.microsoft.com/office/drawing/2014/main" id="{5C5B3431-DA11-478C-BC12-0EF24826A56F}"/>
              </a:ext>
              <a:ext uri="{C183D7F6-B498-43B3-948B-1728B52AA6E4}">
                <adec:decorative xmlns:adec="http://schemas.microsoft.com/office/drawing/2017/decorative" val="1"/>
              </a:ext>
            </a:extLst>
          </p:cNvPr>
          <p:cNvSpPr>
            <a:spLocks noGrp="1"/>
          </p:cNvSpPr>
          <p:nvPr>
            <p:ph type="sldNum" sz="quarter" idx="12"/>
          </p:nvPr>
        </p:nvSpPr>
        <p:spPr/>
        <p:txBody>
          <a:bodyPr/>
          <a:lstStyle/>
          <a:p>
            <a:fld id="{E9164FBF-D6A9-45D1-B9C9-6285B7576CD2}" type="slidenum">
              <a:rPr lang="he-IL" smtClean="0">
                <a:solidFill>
                  <a:srgbClr val="002060"/>
                </a:solidFill>
              </a:rPr>
              <a:t>7</a:t>
            </a:fld>
            <a:endParaRPr lang="he-IL" dirty="0">
              <a:solidFill>
                <a:srgbClr val="002060"/>
              </a:solidFill>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09370" y="93932"/>
            <a:ext cx="8520209" cy="6417315"/>
          </a:xfrm>
          <a:prstGeom prst="rect">
            <a:avLst/>
          </a:prstGeom>
        </p:spPr>
      </p:pic>
      <p:pic>
        <p:nvPicPr>
          <p:cNvPr id="7" name="תמונה 6">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85333" y="2204864"/>
            <a:ext cx="1381125" cy="971550"/>
          </a:xfrm>
          <a:prstGeom prst="rect">
            <a:avLst/>
          </a:prstGeom>
        </p:spPr>
      </p:pic>
      <p:sp>
        <p:nvSpPr>
          <p:cNvPr id="13" name="TextBox 12">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515459" y="3717032"/>
            <a:ext cx="1520872" cy="584775"/>
          </a:xfrm>
          <a:prstGeom prst="rect">
            <a:avLst/>
          </a:prstGeom>
          <a:solidFill>
            <a:schemeClr val="bg1">
              <a:lumMod val="75000"/>
            </a:schemeClr>
          </a:solidFill>
        </p:spPr>
        <p:txBody>
          <a:bodyPr wrap="square" rtlCol="1">
            <a:spAutoFit/>
          </a:bodyPr>
          <a:lstStyle/>
          <a:p>
            <a:r>
              <a:rPr lang="he-IL" sz="1600" dirty="0">
                <a:solidFill>
                  <a:srgbClr val="002060"/>
                </a:solidFill>
                <a:latin typeface="David" panose="020E0502060401010101" pitchFamily="34" charset="-79"/>
                <a:cs typeface="David" panose="020E0502060401010101" pitchFamily="34" charset="-79"/>
                <a:hlinkClick r:id="rId5"/>
              </a:rPr>
              <a:t>קישור </a:t>
            </a:r>
            <a:r>
              <a:rPr lang="he-IL" sz="1600" dirty="0" err="1">
                <a:solidFill>
                  <a:srgbClr val="002060"/>
                </a:solidFill>
                <a:latin typeface="David" panose="020E0502060401010101" pitchFamily="34" charset="-79"/>
                <a:cs typeface="David" panose="020E0502060401010101" pitchFamily="34" charset="-79"/>
                <a:hlinkClick r:id="rId5"/>
              </a:rPr>
              <a:t>לדשבורד</a:t>
            </a:r>
            <a:r>
              <a:rPr lang="he-IL" sz="1600" dirty="0">
                <a:solidFill>
                  <a:srgbClr val="002060"/>
                </a:solidFill>
                <a:latin typeface="David" panose="020E0502060401010101" pitchFamily="34" charset="-79"/>
                <a:cs typeface="David" panose="020E0502060401010101" pitchFamily="34" charset="-79"/>
                <a:hlinkClick r:id="rId5"/>
              </a:rPr>
              <a:t> </a:t>
            </a:r>
            <a:r>
              <a:rPr lang="he-IL" sz="1600" dirty="0" err="1">
                <a:solidFill>
                  <a:srgbClr val="002060"/>
                </a:solidFill>
                <a:latin typeface="David" panose="020E0502060401010101" pitchFamily="34" charset="-79"/>
                <a:cs typeface="David" panose="020E0502060401010101" pitchFamily="34" charset="-79"/>
                <a:hlinkClick r:id="rId5"/>
              </a:rPr>
              <a:t>יעודי</a:t>
            </a:r>
            <a:r>
              <a:rPr lang="he-IL" sz="1600" dirty="0">
                <a:solidFill>
                  <a:srgbClr val="002060"/>
                </a:solidFill>
                <a:latin typeface="David" panose="020E0502060401010101" pitchFamily="34" charset="-79"/>
                <a:cs typeface="David" panose="020E0502060401010101" pitchFamily="34" charset="-79"/>
                <a:hlinkClick r:id="rId5"/>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6096140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err="1">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קרית</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נורדאו אזור סטטיסטי 512</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70</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55042" y="98997"/>
            <a:ext cx="7495971" cy="4770164"/>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4091" y="2917995"/>
            <a:ext cx="2325043" cy="2187058"/>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816676" y="5120329"/>
            <a:ext cx="8434338" cy="1603771"/>
          </a:xfrm>
          <a:prstGeom prst="rect">
            <a:avLst/>
          </a:prstGeom>
        </p:spPr>
      </p:pic>
      <p:sp>
        <p:nvSpPr>
          <p:cNvPr id="10" name="TextBox 9"/>
          <p:cNvSpPr txBox="1"/>
          <p:nvPr/>
        </p:nvSpPr>
        <p:spPr>
          <a:xfrm>
            <a:off x="62024" y="625496"/>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4</a:t>
            </a:r>
          </a:p>
        </p:txBody>
      </p:sp>
    </p:spTree>
    <p:extLst>
      <p:ext uri="{BB962C8B-B14F-4D97-AF65-F5344CB8AC3E}">
        <p14:creationId xmlns:p14="http://schemas.microsoft.com/office/powerpoint/2010/main" val="2313440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err="1">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קרית</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נורדאו אזור סטטיסטי 513</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71</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7" name="תמונה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71988" y="94947"/>
            <a:ext cx="7679026" cy="4881183"/>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797626" y="5101004"/>
            <a:ext cx="8453388" cy="1634266"/>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3004" y="2766340"/>
            <a:ext cx="2320280" cy="2209790"/>
          </a:xfrm>
          <a:prstGeom prst="rect">
            <a:avLst/>
          </a:prstGeom>
        </p:spPr>
      </p:pic>
      <p:sp>
        <p:nvSpPr>
          <p:cNvPr id="11" name="TextBox 10"/>
          <p:cNvSpPr txBox="1"/>
          <p:nvPr/>
        </p:nvSpPr>
        <p:spPr>
          <a:xfrm>
            <a:off x="53902" y="561072"/>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37908939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err="1">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קרית</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נורדאו אזור סטטיסטי 521</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72</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813063" y="116633"/>
            <a:ext cx="7478575" cy="4680519"/>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9468" y="2701852"/>
            <a:ext cx="2463481" cy="2311325"/>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631504" y="5080397"/>
            <a:ext cx="8598653" cy="1635015"/>
          </a:xfrm>
          <a:prstGeom prst="rect">
            <a:avLst/>
          </a:prstGeom>
        </p:spPr>
      </p:pic>
      <p:sp>
        <p:nvSpPr>
          <p:cNvPr id="10" name="TextBox 9"/>
          <p:cNvSpPr txBox="1"/>
          <p:nvPr/>
        </p:nvSpPr>
        <p:spPr>
          <a:xfrm>
            <a:off x="47328" y="544788"/>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5</a:t>
            </a:r>
          </a:p>
        </p:txBody>
      </p:sp>
    </p:spTree>
    <p:extLst>
      <p:ext uri="{BB962C8B-B14F-4D97-AF65-F5344CB8AC3E}">
        <p14:creationId xmlns:p14="http://schemas.microsoft.com/office/powerpoint/2010/main" val="12448433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err="1">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קרית</a:t>
            </a: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 נורדאו אזור סטטיסטי 522</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73</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7" name="תמונה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30352" y="95827"/>
            <a:ext cx="7603458" cy="4845341"/>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07826" y="5024336"/>
            <a:ext cx="8645599" cy="1654089"/>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9712" y="2718380"/>
            <a:ext cx="2425240" cy="2301800"/>
          </a:xfrm>
          <a:prstGeom prst="rect">
            <a:avLst/>
          </a:prstGeom>
        </p:spPr>
      </p:pic>
      <p:sp>
        <p:nvSpPr>
          <p:cNvPr id="11" name="TextBox 10"/>
          <p:cNvSpPr txBox="1"/>
          <p:nvPr/>
        </p:nvSpPr>
        <p:spPr>
          <a:xfrm>
            <a:off x="119336" y="568319"/>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4</a:t>
            </a:r>
          </a:p>
        </p:txBody>
      </p:sp>
    </p:spTree>
    <p:extLst>
      <p:ext uri="{BB962C8B-B14F-4D97-AF65-F5344CB8AC3E}">
        <p14:creationId xmlns:p14="http://schemas.microsoft.com/office/powerpoint/2010/main" val="604307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רמת פולג אזור סטטיסטי 532</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74</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73205" y="515832"/>
            <a:ext cx="7149858" cy="4537943"/>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508762" y="5061148"/>
            <a:ext cx="8237364" cy="1568252"/>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48935" y="2708920"/>
            <a:ext cx="2336267" cy="2183297"/>
          </a:xfrm>
          <a:prstGeom prst="rect">
            <a:avLst/>
          </a:prstGeom>
        </p:spPr>
      </p:pic>
      <p:sp>
        <p:nvSpPr>
          <p:cNvPr id="10" name="TextBox 9"/>
          <p:cNvSpPr txBox="1"/>
          <p:nvPr/>
        </p:nvSpPr>
        <p:spPr>
          <a:xfrm>
            <a:off x="100138" y="515832"/>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8</a:t>
            </a:r>
          </a:p>
        </p:txBody>
      </p:sp>
    </p:spTree>
    <p:extLst>
      <p:ext uri="{BB962C8B-B14F-4D97-AF65-F5344CB8AC3E}">
        <p14:creationId xmlns:p14="http://schemas.microsoft.com/office/powerpoint/2010/main" val="26691012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רמת פולג אזור סטטיסטי 533</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75</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7" name="תמונה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766664" y="260648"/>
            <a:ext cx="7477570" cy="4724597"/>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3209673"/>
            <a:ext cx="2188470" cy="2063603"/>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754193" y="5273276"/>
            <a:ext cx="8496821" cy="1644005"/>
          </a:xfrm>
          <a:prstGeom prst="rect">
            <a:avLst/>
          </a:prstGeom>
        </p:spPr>
      </p:pic>
      <p:sp>
        <p:nvSpPr>
          <p:cNvPr id="11" name="TextBox 10"/>
          <p:cNvSpPr txBox="1"/>
          <p:nvPr/>
        </p:nvSpPr>
        <p:spPr>
          <a:xfrm>
            <a:off x="119336" y="625496"/>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8</a:t>
            </a:r>
          </a:p>
        </p:txBody>
      </p:sp>
    </p:spTree>
    <p:extLst>
      <p:ext uri="{BB962C8B-B14F-4D97-AF65-F5344CB8AC3E}">
        <p14:creationId xmlns:p14="http://schemas.microsoft.com/office/powerpoint/2010/main" val="17759055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רמת פולג אזור סטטיסטי 534+536</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76</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25273" y="404664"/>
            <a:ext cx="7608772" cy="4824536"/>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631504" y="5229200"/>
            <a:ext cx="8395667" cy="1601913"/>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2596" y="2852936"/>
            <a:ext cx="2374982" cy="2246605"/>
          </a:xfrm>
          <a:prstGeom prst="rect">
            <a:avLst/>
          </a:prstGeom>
        </p:spPr>
      </p:pic>
      <p:sp>
        <p:nvSpPr>
          <p:cNvPr id="10" name="TextBox 9"/>
          <p:cNvSpPr txBox="1"/>
          <p:nvPr/>
        </p:nvSpPr>
        <p:spPr>
          <a:xfrm>
            <a:off x="72596" y="625496"/>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8</a:t>
            </a:r>
          </a:p>
        </p:txBody>
      </p:sp>
    </p:spTree>
    <p:extLst>
      <p:ext uri="{BB962C8B-B14F-4D97-AF65-F5344CB8AC3E}">
        <p14:creationId xmlns:p14="http://schemas.microsoft.com/office/powerpoint/2010/main" val="39995793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עיר ימים אזור סטטיסטי 531</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77</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7" name="תמונה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35057" y="94725"/>
            <a:ext cx="7799983" cy="4908024"/>
          </a:xfrm>
          <a:prstGeom prst="rect">
            <a:avLst/>
          </a:prstGeom>
        </p:spPr>
      </p:pic>
      <p:pic>
        <p:nvPicPr>
          <p:cNvPr id="8" name="תמונה 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59891" y="2789961"/>
            <a:ext cx="2291756" cy="2162547"/>
          </a:xfrm>
          <a:prstGeom prst="rect">
            <a:avLst/>
          </a:prstGeom>
        </p:spPr>
      </p:pic>
      <p:pic>
        <p:nvPicPr>
          <p:cNvPr id="10" name="תמונה 9">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631504" y="4952508"/>
            <a:ext cx="8511108" cy="1625153"/>
          </a:xfrm>
          <a:prstGeom prst="rect">
            <a:avLst/>
          </a:prstGeom>
        </p:spPr>
      </p:pic>
      <p:sp>
        <p:nvSpPr>
          <p:cNvPr id="11" name="TextBox 10"/>
          <p:cNvSpPr txBox="1"/>
          <p:nvPr/>
        </p:nvSpPr>
        <p:spPr>
          <a:xfrm>
            <a:off x="0" y="543369"/>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8</a:t>
            </a:r>
          </a:p>
        </p:txBody>
      </p:sp>
    </p:spTree>
    <p:extLst>
      <p:ext uri="{BB962C8B-B14F-4D97-AF65-F5344CB8AC3E}">
        <p14:creationId xmlns:p14="http://schemas.microsoft.com/office/powerpoint/2010/main" val="6766098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descr="רקע">
            <a:extLst>
              <a:ext uri="{FF2B5EF4-FFF2-40B4-BE49-F238E27FC236}">
                <a16:creationId xmlns:a16="http://schemas.microsoft.com/office/drawing/2014/main" id="{EDA1B050-5154-4D97-B83C-AD66BE91E9EE}"/>
              </a:ext>
              <a:ext uri="{C183D7F6-B498-43B3-948B-1728B52AA6E4}">
                <adec:decorative xmlns:adec="http://schemas.microsoft.com/office/drawing/2017/decorative" val="0"/>
              </a:ext>
            </a:extLst>
          </p:cNvPr>
          <p:cNvSpPr/>
          <p:nvPr/>
        </p:nvSpPr>
        <p:spPr>
          <a:xfrm>
            <a:off x="10315523" y="7119"/>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כותרת 1">
            <a:extLst>
              <a:ext uri="{FF2B5EF4-FFF2-40B4-BE49-F238E27FC236}">
                <a16:creationId xmlns:a16="http://schemas.microsoft.com/office/drawing/2014/main" id="{B237D55E-72B3-4C95-9065-E09ECA54429A}"/>
              </a:ext>
              <a:ext uri="{C183D7F6-B498-43B3-948B-1728B52AA6E4}">
                <adec:decorative xmlns:adec="http://schemas.microsoft.com/office/drawing/2017/decorative" val="0"/>
              </a:ext>
            </a:extLst>
          </p:cNvPr>
          <p:cNvSpPr txBox="1">
            <a:spLocks noGrp="1"/>
          </p:cNvSpPr>
          <p:nvPr>
            <p:ph type="title" idx="4294967295"/>
          </p:nvPr>
        </p:nvSpPr>
        <p:spPr>
          <a:xfrm>
            <a:off x="10251014" y="1010217"/>
            <a:ext cx="1854982" cy="2051972"/>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עיר ימים אזור סטטיסטי 535</a:t>
            </a: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2">
            <a:extLst>
              <a:ext uri="{FF2B5EF4-FFF2-40B4-BE49-F238E27FC236}">
                <a16:creationId xmlns:a16="http://schemas.microsoft.com/office/drawing/2014/main" id="{966060C0-7302-420E-AE87-B2E072009540}"/>
              </a:ext>
              <a:ext uri="{C183D7F6-B498-43B3-948B-1728B52AA6E4}">
                <adec:decorative xmlns:adec="http://schemas.microsoft.com/office/drawing/2017/decorative" val="0"/>
              </a:ext>
            </a:extLst>
          </p:cNvPr>
          <p:cNvSpPr>
            <a:spLocks noGrp="1"/>
          </p:cNvSpPr>
          <p:nvPr>
            <p:ph type="sldNum" sz="quarter" idx="12"/>
          </p:nvPr>
        </p:nvSpPr>
        <p:spPr/>
        <p:txBody>
          <a:bodyPr/>
          <a:lstStyle/>
          <a:p>
            <a:fld id="{E9164FBF-D6A9-45D1-B9C9-6285B7576CD2}" type="slidenum">
              <a:rPr lang="he-IL" smtClean="0"/>
              <a:t>78</a:t>
            </a:fld>
            <a:endParaRPr lang="he-IL" dirty="0"/>
          </a:p>
        </p:txBody>
      </p:sp>
      <p:sp>
        <p:nvSpPr>
          <p:cNvPr id="12" name="TextBox 11">
            <a:hlinkClick r:id="rId3"/>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492325" y="3578848"/>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pic>
        <p:nvPicPr>
          <p:cNvPr id="2" name="תמונה 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65796" y="116632"/>
            <a:ext cx="7645727" cy="4824536"/>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409527" y="5180221"/>
            <a:ext cx="8841487" cy="1626418"/>
          </a:xfrm>
          <a:prstGeom prst="rect">
            <a:avLst/>
          </a:prstGeom>
        </p:spPr>
      </p:pic>
      <p:pic>
        <p:nvPicPr>
          <p:cNvPr id="6" name="תמונה 5">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3148509"/>
            <a:ext cx="2109727" cy="2014979"/>
          </a:xfrm>
          <a:prstGeom prst="rect">
            <a:avLst/>
          </a:prstGeom>
        </p:spPr>
      </p:pic>
      <p:sp>
        <p:nvSpPr>
          <p:cNvPr id="10" name="TextBox 9"/>
          <p:cNvSpPr txBox="1"/>
          <p:nvPr/>
        </p:nvSpPr>
        <p:spPr>
          <a:xfrm>
            <a:off x="32115" y="548680"/>
            <a:ext cx="2485064" cy="769441"/>
          </a:xfrm>
          <a:prstGeom prst="rect">
            <a:avLst/>
          </a:prstGeom>
          <a:noFill/>
          <a:ln w="31750">
            <a:solidFill>
              <a:schemeClr val="accent1"/>
            </a:solidFill>
          </a:ln>
        </p:spPr>
        <p:txBody>
          <a:bodyPr wrap="square" rtlCol="1">
            <a:spAutoFit/>
          </a:bodyPr>
          <a:lstStyle/>
          <a:p>
            <a:pPr algn="ctr"/>
            <a:r>
              <a:rPr lang="he-IL" sz="2000" b="1" dirty="0"/>
              <a:t>מדד חברתי כלכלי </a:t>
            </a:r>
            <a:r>
              <a:rPr lang="he-IL" sz="1050" dirty="0"/>
              <a:t>(2019)</a:t>
            </a:r>
            <a:br>
              <a:rPr lang="en-US" sz="1050" dirty="0"/>
            </a:br>
            <a:r>
              <a:rPr lang="he-IL" sz="2400" dirty="0"/>
              <a:t>8</a:t>
            </a:r>
          </a:p>
        </p:txBody>
      </p:sp>
    </p:spTree>
    <p:extLst>
      <p:ext uri="{BB962C8B-B14F-4D97-AF65-F5344CB8AC3E}">
        <p14:creationId xmlns:p14="http://schemas.microsoft.com/office/powerpoint/2010/main" val="3877764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4DB4EDD4-09AA-4F17-840F-3FF85D12477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02408" y="4293096"/>
            <a:ext cx="1774608" cy="2577516"/>
          </a:xfrm>
          <a:prstGeom prst="rect">
            <a:avLst/>
          </a:prstGeom>
        </p:spPr>
      </p:pic>
      <p:pic>
        <p:nvPicPr>
          <p:cNvPr id="4" name="תמונה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710192" y="5589240"/>
            <a:ext cx="1872208" cy="1106305"/>
          </a:xfrm>
          <a:prstGeom prst="rect">
            <a:avLst/>
          </a:prstGeom>
        </p:spPr>
      </p:pic>
      <p:sp>
        <p:nvSpPr>
          <p:cNvPr id="5" name="כותרת 4">
            <a:extLst>
              <a:ext uri="{FF2B5EF4-FFF2-40B4-BE49-F238E27FC236}">
                <a16:creationId xmlns:a16="http://schemas.microsoft.com/office/drawing/2014/main" id="{C8F26B39-2DA0-4EA7-8DE7-C748B2D3CF64}"/>
              </a:ext>
            </a:extLst>
          </p:cNvPr>
          <p:cNvSpPr txBox="1">
            <a:spLocks noGrp="1"/>
          </p:cNvSpPr>
          <p:nvPr>
            <p:ph type="title" idx="4294967295"/>
          </p:nvPr>
        </p:nvSpPr>
        <p:spPr>
          <a:xfrm flipH="1">
            <a:off x="1199456" y="692696"/>
            <a:ext cx="10081120" cy="5016758"/>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2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מצגת זו תשרת אתכם בכל התוכניות העומדות בפניכם. העמקה באזורים ובשכונות על פני העיר תחדד את החשיבה והתכנון העתידי בכל תחום עירוני.</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2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אגף איכות ותכנון אסטרטגי פילח את נתוני המפקד של </a:t>
            </a:r>
            <a:r>
              <a:rPr kumimoji="0" lang="he-IL" sz="3200" b="0" i="0" u="none" strike="noStrike" kern="1200" cap="none" spc="0" normalizeH="0" baseline="0" noProof="0" dirty="0" err="1">
                <a:ln>
                  <a:noFill/>
                </a:ln>
                <a:solidFill>
                  <a:schemeClr val="tx1"/>
                </a:solidFill>
                <a:effectLst/>
                <a:uLnTx/>
                <a:uFillTx/>
                <a:latin typeface="David" panose="020E0502060401010101" pitchFamily="34" charset="-79"/>
                <a:ea typeface="+mn-ea"/>
                <a:cs typeface="David" panose="020E0502060401010101" pitchFamily="34" charset="-79"/>
              </a:rPr>
              <a:t>הלמ"ס</a:t>
            </a:r>
            <a:r>
              <a:rPr kumimoji="0" lang="he-IL" sz="32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 והתאים אותו לשכונות ולחלקי העיר השונים.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2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ניתן להיכנס מכל שקף לנתונים המורחבים שפורסמו באתר </a:t>
            </a:r>
            <a:r>
              <a:rPr kumimoji="0" lang="he-IL" sz="3200" b="0" i="0" u="none" strike="noStrike" kern="1200" cap="none" spc="0" normalizeH="0" baseline="0" noProof="0" dirty="0" err="1">
                <a:ln>
                  <a:noFill/>
                </a:ln>
                <a:solidFill>
                  <a:schemeClr val="tx1"/>
                </a:solidFill>
                <a:effectLst/>
                <a:uLnTx/>
                <a:uFillTx/>
                <a:latin typeface="David" panose="020E0502060401010101" pitchFamily="34" charset="-79"/>
                <a:ea typeface="+mn-ea"/>
                <a:cs typeface="David" panose="020E0502060401010101" pitchFamily="34" charset="-79"/>
              </a:rPr>
              <a:t>הלמ"ס</a:t>
            </a:r>
            <a:r>
              <a:rPr kumimoji="0" lang="he-IL" sz="32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2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תודה לסגני ארז דידי על ההשקעה העצומה בפילוח הנתונים.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2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בברכה,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2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אילנה </a:t>
            </a:r>
            <a:r>
              <a:rPr kumimoji="0" lang="he-IL" sz="3200" b="0" i="0" u="none" strike="noStrike" kern="1200" cap="none" spc="0" normalizeH="0" baseline="0" noProof="0" dirty="0" err="1">
                <a:ln>
                  <a:noFill/>
                </a:ln>
                <a:solidFill>
                  <a:schemeClr val="tx1"/>
                </a:solidFill>
                <a:effectLst/>
                <a:uLnTx/>
                <a:uFillTx/>
                <a:latin typeface="David" panose="020E0502060401010101" pitchFamily="34" charset="-79"/>
                <a:ea typeface="+mn-ea"/>
                <a:cs typeface="David" panose="020E0502060401010101" pitchFamily="34" charset="-79"/>
              </a:rPr>
              <a:t>לונגו</a:t>
            </a:r>
            <a:endParaRPr kumimoji="0" lang="he-IL" sz="32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2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מנהלת האגף לאיכות ולתכנון אסטרטגי</a:t>
            </a:r>
          </a:p>
        </p:txBody>
      </p:sp>
    </p:spTree>
    <p:extLst>
      <p:ext uri="{BB962C8B-B14F-4D97-AF65-F5344CB8AC3E}">
        <p14:creationId xmlns:p14="http://schemas.microsoft.com/office/powerpoint/2010/main" val="3572105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EDA1B050-5154-4D97-B83C-AD66BE91E9EE}"/>
              </a:ext>
              <a:ext uri="{C183D7F6-B498-43B3-948B-1728B52AA6E4}">
                <adec:decorative xmlns:adec="http://schemas.microsoft.com/office/drawing/2017/decorative" val="1"/>
              </a:ext>
            </a:extLst>
          </p:cNvPr>
          <p:cNvSpPr/>
          <p:nvPr/>
        </p:nvSpPr>
        <p:spPr>
          <a:xfrm>
            <a:off x="10337018" y="0"/>
            <a:ext cx="1878476" cy="6858000"/>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כותרת 1">
            <a:extLst>
              <a:ext uri="{FF2B5EF4-FFF2-40B4-BE49-F238E27FC236}">
                <a16:creationId xmlns:a16="http://schemas.microsoft.com/office/drawing/2014/main" id="{8DCE37AB-9967-4FB2-B538-0BD9FB2DC0FC}"/>
              </a:ext>
              <a:ext uri="{C183D7F6-B498-43B3-948B-1728B52AA6E4}">
                <adec:decorative xmlns:adec="http://schemas.microsoft.com/office/drawing/2017/decorative" val="1"/>
              </a:ext>
            </a:extLst>
          </p:cNvPr>
          <p:cNvSpPr txBox="1">
            <a:spLocks noGrp="1"/>
          </p:cNvSpPr>
          <p:nvPr>
            <p:ph type="title" idx="4294967295"/>
          </p:nvPr>
        </p:nvSpPr>
        <p:spPr>
          <a:xfrm>
            <a:off x="10337018" y="79317"/>
            <a:ext cx="1854982" cy="2053539"/>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ארצות מוצא</a:t>
            </a:r>
            <a:br>
              <a:rPr kumimoji="0" lang="he-IL" sz="24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4" name="מציין מיקום של מספר שקופית 3">
            <a:extLst>
              <a:ext uri="{FF2B5EF4-FFF2-40B4-BE49-F238E27FC236}">
                <a16:creationId xmlns:a16="http://schemas.microsoft.com/office/drawing/2014/main" id="{04AB6919-8848-4DBC-A101-2B4013AF7610}"/>
              </a:ext>
              <a:ext uri="{C183D7F6-B498-43B3-948B-1728B52AA6E4}">
                <adec:decorative xmlns:adec="http://schemas.microsoft.com/office/drawing/2017/decorative" val="1"/>
              </a:ext>
            </a:extLst>
          </p:cNvPr>
          <p:cNvSpPr>
            <a:spLocks noGrp="1"/>
          </p:cNvSpPr>
          <p:nvPr>
            <p:ph type="sldNum" sz="quarter" idx="12"/>
          </p:nvPr>
        </p:nvSpPr>
        <p:spPr>
          <a:xfrm>
            <a:off x="339328" y="6500191"/>
            <a:ext cx="668107" cy="457201"/>
          </a:xfrm>
        </p:spPr>
        <p:txBody>
          <a:bodyPr/>
          <a:lstStyle/>
          <a:p>
            <a:fld id="{E9164FBF-D6A9-45D1-B9C9-6285B7576CD2}" type="slidenum">
              <a:rPr lang="he-IL" smtClean="0">
                <a:solidFill>
                  <a:srgbClr val="002060"/>
                </a:solidFill>
              </a:rPr>
              <a:t>8</a:t>
            </a:fld>
            <a:endParaRPr lang="he-IL" dirty="0">
              <a:solidFill>
                <a:srgbClr val="002060"/>
              </a:solidFill>
            </a:endParaRPr>
          </a:p>
        </p:txBody>
      </p:sp>
      <p:sp>
        <p:nvSpPr>
          <p:cNvPr id="2" name="מלבן 1">
            <a:extLst>
              <a:ext uri="{C183D7F6-B498-43B3-948B-1728B52AA6E4}">
                <adec:decorative xmlns:adec="http://schemas.microsoft.com/office/drawing/2017/decorative" val="1"/>
              </a:ext>
            </a:extLst>
          </p:cNvPr>
          <p:cNvSpPr/>
          <p:nvPr/>
        </p:nvSpPr>
        <p:spPr>
          <a:xfrm>
            <a:off x="47328" y="944724"/>
            <a:ext cx="10266196" cy="46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6" name="מלבן 15">
            <a:extLst>
              <a:ext uri="{C183D7F6-B498-43B3-948B-1728B52AA6E4}">
                <adec:decorative xmlns:adec="http://schemas.microsoft.com/office/drawing/2017/decorative" val="1"/>
              </a:ext>
            </a:extLst>
          </p:cNvPr>
          <p:cNvSpPr/>
          <p:nvPr/>
        </p:nvSpPr>
        <p:spPr>
          <a:xfrm>
            <a:off x="47328" y="764704"/>
            <a:ext cx="871296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תמונה 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737" y="944724"/>
            <a:ext cx="10001495" cy="5339443"/>
          </a:xfrm>
          <a:prstGeom prst="rect">
            <a:avLst/>
          </a:prstGeom>
        </p:spPr>
      </p:pic>
      <p:pic>
        <p:nvPicPr>
          <p:cNvPr id="9" name="תמונה 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42831" y="2132856"/>
            <a:ext cx="1466850" cy="1019175"/>
          </a:xfrm>
          <a:prstGeom prst="rect">
            <a:avLst/>
          </a:prstGeom>
        </p:spPr>
      </p:pic>
      <p:sp>
        <p:nvSpPr>
          <p:cNvPr id="17" name="TextBox 16">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515459" y="3717032"/>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5"/>
              </a:rPr>
              <a:t>קישור </a:t>
            </a:r>
            <a:r>
              <a:rPr lang="he-IL" sz="1600" dirty="0" err="1">
                <a:solidFill>
                  <a:srgbClr val="002060"/>
                </a:solidFill>
                <a:latin typeface="David" panose="020E0502060401010101" pitchFamily="34" charset="-79"/>
                <a:cs typeface="David" panose="020E0502060401010101" pitchFamily="34" charset="-79"/>
                <a:hlinkClick r:id="rId5"/>
              </a:rPr>
              <a:t>לדשבורד</a:t>
            </a:r>
            <a:r>
              <a:rPr lang="he-IL" sz="1600" dirty="0">
                <a:solidFill>
                  <a:srgbClr val="002060"/>
                </a:solidFill>
                <a:latin typeface="David" panose="020E0502060401010101" pitchFamily="34" charset="-79"/>
                <a:cs typeface="David" panose="020E0502060401010101" pitchFamily="34" charset="-79"/>
                <a:hlinkClick r:id="rId5"/>
              </a:rPr>
              <a:t> </a:t>
            </a:r>
            <a:r>
              <a:rPr lang="he-IL" sz="1600" dirty="0" err="1">
                <a:solidFill>
                  <a:srgbClr val="002060"/>
                </a:solidFill>
                <a:latin typeface="David" panose="020E0502060401010101" pitchFamily="34" charset="-79"/>
                <a:cs typeface="David" panose="020E0502060401010101" pitchFamily="34" charset="-79"/>
                <a:hlinkClick r:id="rId5"/>
              </a:rPr>
              <a:t>יעודי</a:t>
            </a:r>
            <a:r>
              <a:rPr lang="he-IL" sz="1600" dirty="0">
                <a:solidFill>
                  <a:srgbClr val="002060"/>
                </a:solidFill>
                <a:latin typeface="David" panose="020E0502060401010101" pitchFamily="34" charset="-79"/>
                <a:cs typeface="David" panose="020E0502060401010101" pitchFamily="34" charset="-79"/>
                <a:hlinkClick r:id="rId5"/>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4256238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EDA1B050-5154-4D97-B83C-AD66BE91E9EE}"/>
              </a:ext>
              <a:ext uri="{C183D7F6-B498-43B3-948B-1728B52AA6E4}">
                <adec:decorative xmlns:adec="http://schemas.microsoft.com/office/drawing/2017/decorative" val="1"/>
              </a:ext>
            </a:extLst>
          </p:cNvPr>
          <p:cNvSpPr/>
          <p:nvPr/>
        </p:nvSpPr>
        <p:spPr>
          <a:xfrm>
            <a:off x="10416480" y="0"/>
            <a:ext cx="1737700" cy="6823638"/>
          </a:xfrm>
          <a:prstGeom prst="rect">
            <a:avLst/>
          </a:prstGeom>
          <a:solidFill>
            <a:srgbClr val="30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8" name="כותרת 1">
            <a:extLst>
              <a:ext uri="{FF2B5EF4-FFF2-40B4-BE49-F238E27FC236}">
                <a16:creationId xmlns:a16="http://schemas.microsoft.com/office/drawing/2014/main" id="{6FB8FE27-0469-459E-B497-B351819E7A58}"/>
              </a:ext>
              <a:ext uri="{C183D7F6-B498-43B3-948B-1728B52AA6E4}">
                <adec:decorative xmlns:adec="http://schemas.microsoft.com/office/drawing/2017/decorative" val="1"/>
              </a:ext>
            </a:extLst>
          </p:cNvPr>
          <p:cNvSpPr txBox="1">
            <a:spLocks noGrp="1"/>
          </p:cNvSpPr>
          <p:nvPr>
            <p:ph type="title" idx="4294967295"/>
          </p:nvPr>
        </p:nvSpPr>
        <p:spPr>
          <a:xfrm>
            <a:off x="10596500" y="210737"/>
            <a:ext cx="1377660" cy="1722589"/>
          </a:xfrm>
          <a:prstGeom prst="rect">
            <a:avLst/>
          </a:prstGeom>
          <a:noFill/>
          <a:ln>
            <a:noFill/>
            <a:prstDash/>
          </a:ln>
          <a:effectLst/>
        </p:spPr>
        <p:txBody>
          <a:bodyPr rot="0" spcFirstLastPara="0" vertOverflow="overflow" horzOverflow="overflow" vert="horz" wrap="square" lIns="91440" tIns="45720" rIns="91440" bIns="45720" numCol="1" spcCol="0" rtlCol="1" fromWordArt="0" anchor="b" anchorCtr="0" forceAA="0" compatLnSpc="1">
            <a:prstTxWarp prst="textNoShape">
              <a:avLst/>
            </a:prstTxWarp>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משקי </a:t>
            </a:r>
            <a:b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r>
              <a:rPr kumimoji="0" lang="he-IL"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t>בית</a:t>
            </a:r>
            <a:br>
              <a:rPr kumimoji="0" lang="he-IL" sz="20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rPr>
            </a:br>
            <a:endParaRPr kumimoji="0" lang="he-IL" sz="2400" b="1" i="0" u="none" strike="noStrike" kern="1200" cap="none" spc="0" normalizeH="0" baseline="0" noProof="0" dirty="0">
              <a:ln>
                <a:noFill/>
              </a:ln>
              <a:solidFill>
                <a:srgbClr val="F5AC72"/>
              </a:solidFill>
              <a:effectLst>
                <a:outerShdw blurRad="38100" dist="38100" dir="2700000" algn="tl">
                  <a:srgbClr val="000000">
                    <a:alpha val="43137"/>
                  </a:srgbClr>
                </a:outerShdw>
              </a:effectLst>
              <a:uLnTx/>
              <a:uFillTx/>
              <a:latin typeface="Abadi" panose="020B0604020202020204" pitchFamily="34" charset="0"/>
              <a:ea typeface="Tahoma" panose="020B0604030504040204" pitchFamily="34" charset="0"/>
              <a:cs typeface="+mn-cs"/>
            </a:endParaRPr>
          </a:p>
        </p:txBody>
      </p:sp>
      <p:sp>
        <p:nvSpPr>
          <p:cNvPr id="3" name="מציין מיקום של מספר שקופית 3">
            <a:extLst>
              <a:ext uri="{FF2B5EF4-FFF2-40B4-BE49-F238E27FC236}">
                <a16:creationId xmlns:a16="http://schemas.microsoft.com/office/drawing/2014/main" id="{AE54BEBB-42D3-F839-070E-DD14FDE8EED9}"/>
              </a:ext>
              <a:ext uri="{C183D7F6-B498-43B3-948B-1728B52AA6E4}">
                <adec:decorative xmlns:adec="http://schemas.microsoft.com/office/drawing/2017/decorative" val="1"/>
              </a:ext>
            </a:extLst>
          </p:cNvPr>
          <p:cNvSpPr>
            <a:spLocks noGrp="1"/>
          </p:cNvSpPr>
          <p:nvPr>
            <p:ph type="sldNum" sz="quarter" idx="12"/>
          </p:nvPr>
        </p:nvSpPr>
        <p:spPr>
          <a:xfrm>
            <a:off x="339328" y="6500191"/>
            <a:ext cx="668107" cy="457201"/>
          </a:xfrm>
        </p:spPr>
        <p:txBody>
          <a:bodyPr/>
          <a:lstStyle/>
          <a:p>
            <a:fld id="{E9164FBF-D6A9-45D1-B9C9-6285B7576CD2}" type="slidenum">
              <a:rPr lang="he-IL" smtClean="0">
                <a:solidFill>
                  <a:srgbClr val="002060"/>
                </a:solidFill>
              </a:rPr>
              <a:t>9</a:t>
            </a:fld>
            <a:endParaRPr lang="he-IL" dirty="0">
              <a:solidFill>
                <a:srgbClr val="002060"/>
              </a:solidFill>
            </a:endParaRPr>
          </a:p>
        </p:txBody>
      </p:sp>
      <p:pic>
        <p:nvPicPr>
          <p:cNvPr id="4" name="תמונה 3">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07435" y="0"/>
            <a:ext cx="8688965" cy="6392876"/>
          </a:xfrm>
          <a:prstGeom prst="rect">
            <a:avLst/>
          </a:prstGeom>
        </p:spPr>
      </p:pic>
      <p:pic>
        <p:nvPicPr>
          <p:cNvPr id="9" name="תמונה 8">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561512" y="2113435"/>
            <a:ext cx="1409700" cy="1000125"/>
          </a:xfrm>
          <a:prstGeom prst="rect">
            <a:avLst/>
          </a:prstGeom>
        </p:spPr>
      </p:pic>
      <p:sp>
        <p:nvSpPr>
          <p:cNvPr id="11" name="TextBox 10">
            <a:extLst>
              <a:ext uri="{FF2B5EF4-FFF2-40B4-BE49-F238E27FC236}">
                <a16:creationId xmlns:a16="http://schemas.microsoft.com/office/drawing/2014/main" id="{274D34F3-5066-4BC2-AD63-2538EE665CF4}"/>
              </a:ext>
              <a:ext uri="{C183D7F6-B498-43B3-948B-1728B52AA6E4}">
                <adec:decorative xmlns:adec="http://schemas.microsoft.com/office/drawing/2017/decorative" val="1"/>
              </a:ext>
            </a:extLst>
          </p:cNvPr>
          <p:cNvSpPr txBox="1"/>
          <p:nvPr/>
        </p:nvSpPr>
        <p:spPr>
          <a:xfrm>
            <a:off x="10515459" y="3717032"/>
            <a:ext cx="1520872" cy="584775"/>
          </a:xfrm>
          <a:prstGeom prst="rect">
            <a:avLst/>
          </a:prstGeom>
          <a:solidFill>
            <a:schemeClr val="bg1">
              <a:lumMod val="75000"/>
            </a:schemeClr>
          </a:solidFill>
        </p:spPr>
        <p:txBody>
          <a:bodyPr wrap="square" rtlCol="1">
            <a:spAutoFit/>
          </a:bodyPr>
          <a:lstStyle/>
          <a:p>
            <a:pPr algn="ctr"/>
            <a:r>
              <a:rPr lang="he-IL" sz="1600" dirty="0">
                <a:solidFill>
                  <a:srgbClr val="002060"/>
                </a:solidFill>
                <a:latin typeface="David" panose="020E0502060401010101" pitchFamily="34" charset="-79"/>
                <a:cs typeface="David" panose="020E0502060401010101" pitchFamily="34" charset="-79"/>
                <a:hlinkClick r:id="rId4"/>
              </a:rPr>
              <a:t>קישור </a:t>
            </a:r>
            <a:r>
              <a:rPr lang="he-IL" sz="1600" dirty="0" err="1">
                <a:solidFill>
                  <a:srgbClr val="002060"/>
                </a:solidFill>
                <a:latin typeface="David" panose="020E0502060401010101" pitchFamily="34" charset="-79"/>
                <a:cs typeface="David" panose="020E0502060401010101" pitchFamily="34" charset="-79"/>
                <a:hlinkClick r:id="rId4"/>
              </a:rPr>
              <a:t>לדשבורד</a:t>
            </a:r>
            <a:r>
              <a:rPr lang="he-IL" sz="1600" dirty="0">
                <a:solidFill>
                  <a:srgbClr val="002060"/>
                </a:solidFill>
                <a:latin typeface="David" panose="020E0502060401010101" pitchFamily="34" charset="-79"/>
                <a:cs typeface="David" panose="020E0502060401010101" pitchFamily="34" charset="-79"/>
                <a:hlinkClick r:id="rId4"/>
              </a:rPr>
              <a:t> </a:t>
            </a:r>
            <a:r>
              <a:rPr lang="he-IL" sz="1600" dirty="0" err="1">
                <a:solidFill>
                  <a:srgbClr val="002060"/>
                </a:solidFill>
                <a:latin typeface="David" panose="020E0502060401010101" pitchFamily="34" charset="-79"/>
                <a:cs typeface="David" panose="020E0502060401010101" pitchFamily="34" charset="-79"/>
                <a:hlinkClick r:id="rId4"/>
              </a:rPr>
              <a:t>יעודי</a:t>
            </a:r>
            <a:r>
              <a:rPr lang="he-IL" sz="1600" dirty="0">
                <a:solidFill>
                  <a:srgbClr val="002060"/>
                </a:solidFill>
                <a:latin typeface="David" panose="020E0502060401010101" pitchFamily="34" charset="-79"/>
                <a:cs typeface="David" panose="020E0502060401010101" pitchFamily="34" charset="-79"/>
                <a:hlinkClick r:id="rId4"/>
              </a:rPr>
              <a:t> לנתוני נתניה</a:t>
            </a:r>
            <a:endParaRPr lang="he-IL" sz="1600" dirty="0">
              <a:solidFill>
                <a:srgbClr val="002060"/>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24088412"/>
      </p:ext>
    </p:extLst>
  </p:cSld>
  <p:clrMapOvr>
    <a:masterClrMapping/>
  </p:clrMapOvr>
</p:sld>
</file>

<file path=ppt/theme/theme1.xml><?xml version="1.0" encoding="utf-8"?>
<a:theme xmlns:a="http://schemas.openxmlformats.org/drawingml/2006/main" name="ערכת נושא Office">
  <a:themeElements>
    <a:clrScheme name="התאמה אישית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BF"/>
      </a:hlink>
      <a:folHlink>
        <a:srgbClr val="0000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מסמך" ma:contentTypeID="0x010100AFE856551B3A4D4D818D12F6D4AEE09A" ma:contentTypeVersion="5" ma:contentTypeDescription="צור מסמך חדש." ma:contentTypeScope="" ma:versionID="6ea64293852db3fd6e5c8dede5217df1">
  <xsd:schema xmlns:xsd="http://www.w3.org/2001/XMLSchema" xmlns:xs="http://www.w3.org/2001/XMLSchema" xmlns:p="http://schemas.microsoft.com/office/2006/metadata/properties" xmlns:ns1="http://schemas.microsoft.com/sharepoint/v3" xmlns:ns2="3c294323-af6b-4405-a563-921b398dffd5" xmlns:ns3="http://schemas.microsoft.com/sharepoint/v3/fields" targetNamespace="http://schemas.microsoft.com/office/2006/metadata/properties" ma:root="true" ma:fieldsID="934d0c91829495173791dd544daad086" ns1:_="" ns2:_="" ns3:_="">
    <xsd:import namespace="http://schemas.microsoft.com/sharepoint/v3"/>
    <xsd:import namespace="3c294323-af6b-4405-a563-921b398dffd5"/>
    <xsd:import namespace="http://schemas.microsoft.com/sharepoint/v3/fields"/>
    <xsd:element name="properties">
      <xsd:complexType>
        <xsd:sequence>
          <xsd:element name="documentManagement">
            <xsd:complexType>
              <xsd:all>
                <xsd:element ref="ns1:PublishingStartDate" minOccurs="0"/>
                <xsd:element ref="ns1:PublishingExpirationDate" minOccurs="0"/>
                <xsd:element ref="ns2:SharedWithUsers" minOccurs="0"/>
                <xsd:element ref="ns3:Sbox_Refiner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מתזמן תאריך התחלה" ma:description="'מתזמן תאריך התחלה' הוא עמודת אתר שיוצרת תכונת הפרסום. היא משמשת לציון התאריך והשעה שבהם יופיע הדף לראשונה בפני מבקרי האתר." ma:hidden="true" ma:internalName="PublishingStartDate">
      <xsd:simpleType>
        <xsd:restriction base="dms:Unknown"/>
      </xsd:simpleType>
    </xsd:element>
    <xsd:element name="PublishingExpirationDate" ma:index="9" nillable="true" ma:displayName="מתזמן תאריך סיום" ma:description="'תזמון תאריך הסיום' הוא עמודת אתר שיוצרת תכונת הפרסום. היא משמשת לציון התאריך והשעה שבהם הדף לא יופיע עוד בפני מבקרי האתר."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c294323-af6b-4405-a563-921b398dffd5"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Sbox_RefinersTaxHTField" ma:index="12" ma:taxonomy="true" ma:internalName="Sbox_RefinersTaxHTField" ma:taxonomyFieldName="Sbox_Refiners" ma:displayName="מסננים" ma:default="2941;#מסמכים|a298ab18-f0b3-47d0-942a-48dfac4140f8" ma:fieldId="{42da1073-cffb-4b6f-b06e-8cba729484f6}" ma:taxonomyMulti="true" ma:sspId="2f2e1507-8050-4daa-9e43-7bea0e3b7100" ma:termSetId="967eadd2-b602-4e94-8d97-0a2d10e33146"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box_RefinersTaxHTField xmlns="http://schemas.microsoft.com/sharepoint/v3/fields">
      <Terms xmlns="http://schemas.microsoft.com/office/infopath/2007/PartnerControls">
        <TermInfo xmlns="http://schemas.microsoft.com/office/infopath/2007/PartnerControls">
          <TermName xmlns="http://schemas.microsoft.com/office/infopath/2007/PartnerControls">מסמכים</TermName>
          <TermId xmlns="http://schemas.microsoft.com/office/infopath/2007/PartnerControls">a298ab18-f0b3-47d0-942a-48dfac4140f8</TermId>
        </TermInfo>
      </Terms>
    </Sbox_RefinersTaxHTField>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79623FF-0733-4972-9EEE-37DA5F153488}"/>
</file>

<file path=customXml/itemProps2.xml><?xml version="1.0" encoding="utf-8"?>
<ds:datastoreItem xmlns:ds="http://schemas.openxmlformats.org/officeDocument/2006/customXml" ds:itemID="{287EBF92-ED78-4E43-8C8B-DBAD94F6F2CC}"/>
</file>

<file path=customXml/itemProps3.xml><?xml version="1.0" encoding="utf-8"?>
<ds:datastoreItem xmlns:ds="http://schemas.openxmlformats.org/officeDocument/2006/customXml" ds:itemID="{79C5EACF-0FEF-4F35-92B8-FF599515A5DF}"/>
</file>

<file path=docProps/app.xml><?xml version="1.0" encoding="utf-8"?>
<Properties xmlns="http://schemas.openxmlformats.org/officeDocument/2006/extended-properties" xmlns:vt="http://schemas.openxmlformats.org/officeDocument/2006/docPropsVTypes">
  <Template/>
  <TotalTime>69963</TotalTime>
  <Words>2238</Words>
  <Application>Microsoft Office PowerPoint</Application>
  <PresentationFormat>מסך רחב</PresentationFormat>
  <Paragraphs>440</Paragraphs>
  <Slides>79</Slides>
  <Notes>76</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79</vt:i4>
      </vt:variant>
    </vt:vector>
  </HeadingPairs>
  <TitlesOfParts>
    <vt:vector size="85" baseType="lpstr">
      <vt:lpstr>Abadi</vt:lpstr>
      <vt:lpstr>Arial</vt:lpstr>
      <vt:lpstr>Calibri</vt:lpstr>
      <vt:lpstr>David</vt:lpstr>
      <vt:lpstr>Heebo</vt:lpstr>
      <vt:lpstr>ערכת נושא Office</vt:lpstr>
      <vt:lpstr>תמצית ניתוח מפקד אוכלוסין 2022 בעיר נתניה </vt:lpstr>
      <vt:lpstr>דבר מנהלת האגף לאיכות ותכנון אסטרטגי</vt:lpstr>
      <vt:lpstr>תוכן העניינים - ניתוח והצגת נתוני מפקד 2022 של הלשכה המרכזית לסטטיסטיקה בעיר נתניה </vt:lpstr>
      <vt:lpstr>סקירה כללית לנתוני העיר נתניה</vt:lpstr>
      <vt:lpstr>מאפייני אוכלוסייה</vt:lpstr>
      <vt:lpstr>דת ודתיות </vt:lpstr>
      <vt:lpstr>נישואין ופריון</vt:lpstr>
      <vt:lpstr>ארצות מוצא </vt:lpstr>
      <vt:lpstr>משקי  בית </vt:lpstr>
      <vt:lpstr>משקי בית</vt:lpstr>
      <vt:lpstr>עבודה ושכר </vt:lpstr>
      <vt:lpstr>עבודה ושכר </vt:lpstr>
      <vt:lpstr>עבודה ושכר </vt:lpstr>
      <vt:lpstr>תנאי דיור </vt:lpstr>
      <vt:lpstr>תפקוד יום-יומי </vt:lpstr>
      <vt:lpstr>שכונות ואזורים סטטיסטיים בנתניה </vt:lpstr>
      <vt:lpstr>נווה איתמר אזור סטטיסטי 111</vt:lpstr>
      <vt:lpstr>נאות גנים צפון  אזור סטטיסטי 112</vt:lpstr>
      <vt:lpstr>נאות גנים דרום  אזור סטטיסטי 113</vt:lpstr>
      <vt:lpstr>קרית השרון  (צפון מזרח) אזור סטטיסטי 134</vt:lpstr>
      <vt:lpstr>קרית השרון  (צפון מערב) אזור סטטיסטי 135</vt:lpstr>
      <vt:lpstr>קרית השרון  (מרכז מזרח) אזור סטטיסטי 142</vt:lpstr>
      <vt:lpstr>קרית השרון  (מרכז מערב) אזור סטטיסטי 143</vt:lpstr>
      <vt:lpstr>קרית השרון  (דרום מערב) אזור סטטיסטי 144</vt:lpstr>
      <vt:lpstr>קרית השרון  (דרום מזרח) אזור סטטיסטי 145</vt:lpstr>
      <vt:lpstr>משכנות זבולון אזור סטטיסטי 132</vt:lpstr>
      <vt:lpstr>קרית רבין אזור סטטיסטי 131</vt:lpstr>
      <vt:lpstr>עין התכלת אזור סטטיסטי 222</vt:lpstr>
      <vt:lpstr>פרדס הגדוד אזור סטטיסטי 221</vt:lpstr>
      <vt:lpstr>קרית צאנז  אזור סטטיסטי 223</vt:lpstr>
      <vt:lpstr>נאות הרצל אזור סטטיסטי 211</vt:lpstr>
      <vt:lpstr>נאות הרצל אזור סטטיסטי 212</vt:lpstr>
      <vt:lpstr>כוכב הצפון ונאות הרצל צפון אזור סטטיסטי 213</vt:lpstr>
      <vt:lpstr>צפון מזרח מרכז העיר  אזור סטטיסטי 241</vt:lpstr>
      <vt:lpstr>צפון מזרח מרכז העיר  אזור סטטיסטי 242</vt:lpstr>
      <vt:lpstr>צפון מזרח מרכז העיר  אזור סטטיסטי 243</vt:lpstr>
      <vt:lpstr>צפון מזרח מרכז העיר  אזור סטטיסטי 311</vt:lpstr>
      <vt:lpstr>צפון מערב מרכז העיר  אזור סטטיסטי 231</vt:lpstr>
      <vt:lpstr>צפון מערב מרכז העיר  אזור סטטיסטי 232</vt:lpstr>
      <vt:lpstr>צפון מערב מרכז העיר  אזור סטטיסטי 233</vt:lpstr>
      <vt:lpstr>צפון מערב מרכז העיר  אזור סטטיסטי 313</vt:lpstr>
      <vt:lpstr>צפון מערב מרכז העיר  אזור סטטיסטי 321</vt:lpstr>
      <vt:lpstr>צפון מערב מרכז העיר  אזור סטטיסטי 322</vt:lpstr>
      <vt:lpstr>מרכז העיר דרום  אזור סטטיסטי 312</vt:lpstr>
      <vt:lpstr>מרכז העיר דרום  אזור סטטיסטי 323</vt:lpstr>
      <vt:lpstr>מרכז העיר דרום  אזור סטטיסטי 324</vt:lpstr>
      <vt:lpstr>מרכז העיר דרום  אזור סטטיסטי 325</vt:lpstr>
      <vt:lpstr>מרכז העיר דרום  אזור סטטיסטי 331</vt:lpstr>
      <vt:lpstr>מרכז העיר דרום  אזור סטטיסטי 332</vt:lpstr>
      <vt:lpstr>מרכז העיר דרום  אזור סטטיסטי 333</vt:lpstr>
      <vt:lpstr>מרכז העיר דרום  אזור סטטיסטי 334</vt:lpstr>
      <vt:lpstr>מרכז העיר דרום  אזור סטטיסטי 611</vt:lpstr>
      <vt:lpstr>מרכז העיר דרום  אזור סטטיסטי 612</vt:lpstr>
      <vt:lpstr>מרכז העיר דרום  אזור סטטיסטי 613</vt:lpstr>
      <vt:lpstr>רמת אפרים אזור סטטיסטי 621</vt:lpstr>
      <vt:lpstr>אופק הים אזור סטטיסטי 633</vt:lpstr>
      <vt:lpstr>הפארק הירוק אזור סטטיסטי 632</vt:lpstr>
      <vt:lpstr>בן ציון אזור סטטיסטי 631</vt:lpstr>
      <vt:lpstr>רמת חן אזור סטטיסטי 632</vt:lpstr>
      <vt:lpstr>נוף הטיילת אזור סטטיסטי 412</vt:lpstr>
      <vt:lpstr>גלי הים אזור סטטיסטי 411</vt:lpstr>
      <vt:lpstr>גלי הים אזור סטטיסטי 413</vt:lpstr>
      <vt:lpstr>נאות שקד אזור סטטיסטי 421</vt:lpstr>
      <vt:lpstr>נאות שקד אזור סטטיסטי 422</vt:lpstr>
      <vt:lpstr>אגמים אזור סטטיסטי 414</vt:lpstr>
      <vt:lpstr>גבעת האירוסים אזור סטטיסטי 523</vt:lpstr>
      <vt:lpstr>רמת ידין אזור סטטיסטי 431</vt:lpstr>
      <vt:lpstr>קרית המדע ודרום רמת ידין אזור סטטיסטי 432</vt:lpstr>
      <vt:lpstr>קרית נורדאו אזור סטטיסטי 511</vt:lpstr>
      <vt:lpstr>קרית נורדאו אזור סטטיסטי 512</vt:lpstr>
      <vt:lpstr>קרית נורדאו אזור סטטיסטי 513</vt:lpstr>
      <vt:lpstr>קרית נורדאו אזור סטטיסטי 521</vt:lpstr>
      <vt:lpstr>קרית נורדאו אזור סטטיסטי 522</vt:lpstr>
      <vt:lpstr>רמת פולג אזור סטטיסטי 532</vt:lpstr>
      <vt:lpstr>רמת פולג אזור סטטיסטי 533</vt:lpstr>
      <vt:lpstr>רמת פולג אזור סטטיסטי 534+536</vt:lpstr>
      <vt:lpstr>עיר ימים אזור סטטיסטי 531</vt:lpstr>
      <vt:lpstr>עיר ימים אזור סטטיסטי 535</vt:lpstr>
      <vt:lpstr>מצגת זו תשרת אתכם בכל התוכניות העומדות בפניכם. העמקה באזורים ובשכונות על פני העיר תחדד את החשיבה והתכנון העתידי בכל תחום עירוני. אגף איכות ותכנון אסטרטגי פילח את נתוני המפקד של הלמ"ס והתאים אותו לשכונות ולחלקי העיר השונים. ניתן להיכנס מכל שקף לנתונים המורחבים שפורסמו באתר הלמ"ס. תודה לסגני ארז דידי על ההשקעה העצומה בפילוח הנתונים. בברכה, אילנה לונגו מנהלת האגף לאיכות ולתכנון אסטרטגי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נתוני מפקד אוכלוסין שהתפרסם בשנת 2024 מתייחס לנתוני שנת 2022 (נגיש)</dc:title>
  <dc:creator>arie</dc:creator>
  <cp:lastModifiedBy>Gila Gertel</cp:lastModifiedBy>
  <cp:revision>1847</cp:revision>
  <cp:lastPrinted>2021-07-14T04:23:04Z</cp:lastPrinted>
  <dcterms:created xsi:type="dcterms:W3CDTF">2014-12-23T05:20:15Z</dcterms:created>
  <dcterms:modified xsi:type="dcterms:W3CDTF">2024-08-04T05:10:52Z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0x010100AFE856551B3A4D4D818D12F6D4AEE09A</vt:lpwstr>
  </property>
  <property fmtid="{D5CDD505-2E9C-101B-9397-08002B2CF9AE}" pid="3" name="Sbox_Refiners">
    <vt:lpwstr>2941;#מסמכים|a298ab18-f0b3-47d0-942a-48dfac4140f8</vt:lpwstr>
  </property>
  <property fmtid="{D5CDD505-2E9C-101B-9397-08002B2CF9AE}" pid="4" name="TaxCatchAll">
    <vt:lpwstr>2941;#מסמכים|a298ab18-f0b3-47d0-942a-48dfac4140f8</vt:lpwstr>
  </property>
  <property fmtid="{D5CDD505-2E9C-101B-9397-08002B2CF9AE}" pid="5" name="Sbox_ComponentTaxHTField">
    <vt:lpwstr/>
  </property>
  <property fmtid="{D5CDD505-2E9C-101B-9397-08002B2CF9AE}" pid="6" name="Sbox_Component">
    <vt:lpwstr/>
  </property>
  <property fmtid="{D5CDD505-2E9C-101B-9397-08002B2CF9AE}" pid="7" name="sbox_tagTaxHTField">
    <vt:lpwstr/>
  </property>
  <property fmtid="{D5CDD505-2E9C-101B-9397-08002B2CF9AE}" pid="8" name="sbox_tag">
    <vt:lpwstr/>
  </property>
</Properties>
</file>